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6" r:id="rId9"/>
    <p:sldId id="264" r:id="rId10"/>
    <p:sldId id="265" r:id="rId11"/>
    <p:sldId id="263" r:id="rId12"/>
    <p:sldId id="273" r:id="rId13"/>
    <p:sldId id="274" r:id="rId14"/>
    <p:sldId id="276" r:id="rId15"/>
    <p:sldId id="268" r:id="rId16"/>
    <p:sldId id="270" r:id="rId17"/>
    <p:sldId id="272" r:id="rId18"/>
    <p:sldId id="277" r:id="rId19"/>
    <p:sldId id="278" r:id="rId20"/>
    <p:sldId id="279" r:id="rId21"/>
    <p:sldId id="271" r:id="rId22"/>
  </p:sldIdLst>
  <p:sldSz cx="18288000" cy="10287000"/>
  <p:notesSz cx="6858000" cy="9144000"/>
  <p:embeddedFontLst>
    <p:embeddedFont>
      <p:font typeface="Archivo Black" panose="020B0604020202020204" charset="0"/>
      <p:regular r:id="rId23"/>
    </p:embeddedFont>
    <p:embeddedFont>
      <p:font typeface="Montserrat Classic" panose="020B0604020202020204" charset="0"/>
      <p:regular r:id="rId24"/>
    </p:embeddedFont>
    <p:embeddedFont>
      <p:font typeface="Montserrat Classic Bold" panose="020B0604020202020204" charset="0"/>
      <p:regular r:id="rId25"/>
    </p:embeddedFont>
    <p:embeddedFont>
      <p:font typeface="Montserrat Light" panose="00000400000000000000" pitchFamily="2" charset="0"/>
      <p:regular r:id="rId26"/>
      <p:italic r:id="rId27"/>
    </p:embeddedFont>
    <p:embeddedFont>
      <p:font typeface="Montserrat Light Bold" panose="020B0604020202020204" charset="0"/>
      <p:regular r:id="rId28"/>
    </p:embeddedFont>
    <p:embeddedFont>
      <p:font typeface="Montserrat Light Bold Italics"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7" d="100"/>
          <a:sy n="37" d="100"/>
        </p:scale>
        <p:origin x="988"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39.jp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11430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sp>
      <p:sp>
        <p:nvSpPr>
          <p:cNvPr id="3" name="Freeform 3"/>
          <p:cNvSpPr/>
          <p:nvPr/>
        </p:nvSpPr>
        <p:spPr>
          <a:xfrm rot="-4521330">
            <a:off x="4522202"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sp>
      <p:grpSp>
        <p:nvGrpSpPr>
          <p:cNvPr id="4" name="Group 4"/>
          <p:cNvGrpSpPr>
            <a:grpSpLocks noChangeAspect="1"/>
          </p:cNvGrpSpPr>
          <p:nvPr/>
        </p:nvGrpSpPr>
        <p:grpSpPr>
          <a:xfrm>
            <a:off x="9462660" y="0"/>
            <a:ext cx="8825340" cy="10552159"/>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9783" r="-9783"/>
              </a:stretch>
            </a:blipFill>
          </p:spPr>
        </p:sp>
      </p:grpSp>
      <p:grpSp>
        <p:nvGrpSpPr>
          <p:cNvPr id="6" name="Group 6"/>
          <p:cNvGrpSpPr/>
          <p:nvPr/>
        </p:nvGrpSpPr>
        <p:grpSpPr>
          <a:xfrm>
            <a:off x="4191521" y="3349077"/>
            <a:ext cx="9904959" cy="4566873"/>
            <a:chOff x="0" y="0"/>
            <a:chExt cx="2608713" cy="1202798"/>
          </a:xfrm>
        </p:grpSpPr>
        <p:sp>
          <p:nvSpPr>
            <p:cNvPr id="7" name="Freeform 7"/>
            <p:cNvSpPr/>
            <p:nvPr/>
          </p:nvSpPr>
          <p:spPr>
            <a:xfrm>
              <a:off x="0" y="0"/>
              <a:ext cx="2608713" cy="1202798"/>
            </a:xfrm>
            <a:custGeom>
              <a:avLst/>
              <a:gdLst/>
              <a:ahLst/>
              <a:cxnLst/>
              <a:rect l="l" t="t" r="r" b="b"/>
              <a:pathLst>
                <a:path w="2608713" h="1202798">
                  <a:moveTo>
                    <a:pt x="0" y="0"/>
                  </a:moveTo>
                  <a:lnTo>
                    <a:pt x="2608713" y="0"/>
                  </a:lnTo>
                  <a:lnTo>
                    <a:pt x="2608713" y="1202798"/>
                  </a:lnTo>
                  <a:lnTo>
                    <a:pt x="0" y="1202798"/>
                  </a:lnTo>
                  <a:close/>
                </a:path>
              </a:pathLst>
            </a:custGeom>
            <a:solidFill>
              <a:srgbClr val="FFFFFF"/>
            </a:solidFill>
          </p:spPr>
        </p:sp>
        <p:sp>
          <p:nvSpPr>
            <p:cNvPr id="8" name="TextBox 8"/>
            <p:cNvSpPr txBox="1"/>
            <p:nvPr/>
          </p:nvSpPr>
          <p:spPr>
            <a:xfrm>
              <a:off x="0" y="-19050"/>
              <a:ext cx="2608713" cy="1221848"/>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4191521" y="7915950"/>
            <a:ext cx="9904959" cy="680751"/>
          </a:xfrm>
          <a:custGeom>
            <a:avLst/>
            <a:gdLst/>
            <a:ahLst/>
            <a:cxnLst/>
            <a:rect l="l" t="t" r="r" b="b"/>
            <a:pathLst>
              <a:path w="9904959" h="680751">
                <a:moveTo>
                  <a:pt x="0" y="0"/>
                </a:moveTo>
                <a:lnTo>
                  <a:pt x="9904958" y="0"/>
                </a:lnTo>
                <a:lnTo>
                  <a:pt x="9904958" y="680751"/>
                </a:lnTo>
                <a:lnTo>
                  <a:pt x="0" y="680751"/>
                </a:lnTo>
                <a:lnTo>
                  <a:pt x="0" y="0"/>
                </a:lnTo>
                <a:close/>
              </a:path>
            </a:pathLst>
          </a:custGeom>
          <a:blipFill>
            <a:blip r:embed="rId5"/>
            <a:stretch>
              <a:fillRect t="-187363"/>
            </a:stretch>
          </a:blipFill>
        </p:spPr>
      </p:sp>
      <p:sp>
        <p:nvSpPr>
          <p:cNvPr id="10" name="TextBox 10"/>
          <p:cNvSpPr txBox="1"/>
          <p:nvPr/>
        </p:nvSpPr>
        <p:spPr>
          <a:xfrm>
            <a:off x="3752719" y="4579340"/>
            <a:ext cx="10782563" cy="1296681"/>
          </a:xfrm>
          <a:prstGeom prst="rect">
            <a:avLst/>
          </a:prstGeom>
        </p:spPr>
        <p:txBody>
          <a:bodyPr lIns="0" tIns="0" rIns="0" bIns="0" rtlCol="0" anchor="t">
            <a:spAutoFit/>
          </a:bodyPr>
          <a:lstStyle/>
          <a:p>
            <a:pPr algn="ctr">
              <a:lnSpc>
                <a:spcPts val="10552"/>
              </a:lnSpc>
            </a:pPr>
            <a:r>
              <a:rPr lang="en-US" sz="7646" spc="107">
                <a:solidFill>
                  <a:srgbClr val="040506"/>
                </a:solidFill>
                <a:latin typeface="Archivo Black"/>
                <a:ea typeface="Archivo Black"/>
                <a:cs typeface="Archivo Black"/>
                <a:sym typeface="Archivo Black"/>
              </a:rPr>
              <a:t>PRESENTATION </a:t>
            </a:r>
          </a:p>
        </p:txBody>
      </p:sp>
      <p:sp>
        <p:nvSpPr>
          <p:cNvPr id="11" name="TextBox 11"/>
          <p:cNvSpPr txBox="1"/>
          <p:nvPr/>
        </p:nvSpPr>
        <p:spPr>
          <a:xfrm>
            <a:off x="5471449" y="3818821"/>
            <a:ext cx="7345101" cy="893869"/>
          </a:xfrm>
          <a:prstGeom prst="rect">
            <a:avLst/>
          </a:prstGeom>
        </p:spPr>
        <p:txBody>
          <a:bodyPr lIns="0" tIns="0" rIns="0" bIns="0" rtlCol="0" anchor="t">
            <a:spAutoFit/>
          </a:bodyPr>
          <a:lstStyle/>
          <a:p>
            <a:pPr algn="ctr">
              <a:lnSpc>
                <a:spcPts val="7294"/>
              </a:lnSpc>
            </a:pPr>
            <a:r>
              <a:rPr lang="en-US" sz="5286" spc="74">
                <a:solidFill>
                  <a:srgbClr val="040506"/>
                </a:solidFill>
                <a:latin typeface="Archivo Black"/>
                <a:ea typeface="Archivo Black"/>
                <a:cs typeface="Archivo Black"/>
                <a:sym typeface="Archivo Black"/>
              </a:rPr>
              <a:t>PROJECT </a:t>
            </a:r>
          </a:p>
        </p:txBody>
      </p:sp>
      <p:sp>
        <p:nvSpPr>
          <p:cNvPr id="12" name="TextBox 12"/>
          <p:cNvSpPr txBox="1"/>
          <p:nvPr/>
        </p:nvSpPr>
        <p:spPr>
          <a:xfrm>
            <a:off x="4441321" y="6182437"/>
            <a:ext cx="9497482" cy="421847"/>
          </a:xfrm>
          <a:prstGeom prst="rect">
            <a:avLst/>
          </a:prstGeom>
        </p:spPr>
        <p:txBody>
          <a:bodyPr lIns="0" tIns="0" rIns="0" bIns="0" rtlCol="0" anchor="t">
            <a:spAutoFit/>
          </a:bodyPr>
          <a:lstStyle/>
          <a:p>
            <a:pPr algn="ctr">
              <a:lnSpc>
                <a:spcPts val="3661"/>
              </a:lnSpc>
            </a:pPr>
            <a:r>
              <a:rPr lang="en-US" sz="2653" spc="140" dirty="0">
                <a:solidFill>
                  <a:srgbClr val="231F20"/>
                </a:solidFill>
                <a:latin typeface="Montserrat Classic Bold"/>
                <a:ea typeface="Montserrat Classic Bold"/>
                <a:cs typeface="Montserrat Classic Bold"/>
                <a:sym typeface="Montserrat Classic Bold"/>
              </a:rPr>
              <a:t>HANDWRITTEN DIGIT PREDICTION</a:t>
            </a:r>
          </a:p>
        </p:txBody>
      </p:sp>
      <p:sp>
        <p:nvSpPr>
          <p:cNvPr id="13" name="TextBox 13"/>
          <p:cNvSpPr txBox="1"/>
          <p:nvPr/>
        </p:nvSpPr>
        <p:spPr>
          <a:xfrm>
            <a:off x="4191521" y="7031111"/>
            <a:ext cx="9497482" cy="441638"/>
          </a:xfrm>
          <a:prstGeom prst="rect">
            <a:avLst/>
          </a:prstGeom>
        </p:spPr>
        <p:txBody>
          <a:bodyPr lIns="0" tIns="0" rIns="0" bIns="0" rtlCol="0" anchor="t">
            <a:spAutoFit/>
          </a:bodyPr>
          <a:lstStyle/>
          <a:p>
            <a:pPr algn="ctr">
              <a:lnSpc>
                <a:spcPts val="3661"/>
              </a:lnSpc>
            </a:pPr>
            <a:r>
              <a:rPr lang="en-US" sz="2653" spc="140">
                <a:solidFill>
                  <a:srgbClr val="231F20"/>
                </a:solidFill>
                <a:latin typeface="Montserrat Classic"/>
                <a:ea typeface="Montserrat Classic"/>
                <a:cs typeface="Montserrat Classic"/>
                <a:sym typeface="Montserrat Classic"/>
              </a:rPr>
              <a:t>GROUP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6455727" y="7409549"/>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0262700" y="5465559"/>
            <a:ext cx="3189627" cy="8936241"/>
            <a:chOff x="0" y="0"/>
            <a:chExt cx="840066" cy="2353578"/>
          </a:xfrm>
        </p:grpSpPr>
        <p:sp>
          <p:nvSpPr>
            <p:cNvPr id="7" name="Freeform 7"/>
            <p:cNvSpPr/>
            <p:nvPr/>
          </p:nvSpPr>
          <p:spPr>
            <a:xfrm>
              <a:off x="0" y="0"/>
              <a:ext cx="840066" cy="2353578"/>
            </a:xfrm>
            <a:custGeom>
              <a:avLst/>
              <a:gdLst/>
              <a:ahLst/>
              <a:cxnLst/>
              <a:rect l="l" t="t" r="r" b="b"/>
              <a:pathLst>
                <a:path w="840066" h="2353578">
                  <a:moveTo>
                    <a:pt x="60680" y="0"/>
                  </a:moveTo>
                  <a:lnTo>
                    <a:pt x="779386" y="0"/>
                  </a:lnTo>
                  <a:cubicBezTo>
                    <a:pt x="795479" y="0"/>
                    <a:pt x="810914" y="6393"/>
                    <a:pt x="822294" y="17773"/>
                  </a:cubicBezTo>
                  <a:cubicBezTo>
                    <a:pt x="833673" y="29153"/>
                    <a:pt x="840066" y="44587"/>
                    <a:pt x="840066" y="60680"/>
                  </a:cubicBezTo>
                  <a:lnTo>
                    <a:pt x="840066" y="2292897"/>
                  </a:lnTo>
                  <a:cubicBezTo>
                    <a:pt x="840066" y="2326410"/>
                    <a:pt x="812899" y="2353578"/>
                    <a:pt x="779386" y="2353578"/>
                  </a:cubicBezTo>
                  <a:lnTo>
                    <a:pt x="60680" y="2353578"/>
                  </a:lnTo>
                  <a:cubicBezTo>
                    <a:pt x="27168" y="2353578"/>
                    <a:pt x="0" y="2326410"/>
                    <a:pt x="0" y="2292897"/>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8" name="TextBox 8"/>
            <p:cNvSpPr txBox="1"/>
            <p:nvPr/>
          </p:nvSpPr>
          <p:spPr>
            <a:xfrm>
              <a:off x="0" y="-19050"/>
              <a:ext cx="840066" cy="2372628"/>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3797779" y="4761565"/>
            <a:ext cx="3977955" cy="8229600"/>
            <a:chOff x="0" y="0"/>
            <a:chExt cx="1047692" cy="2167467"/>
          </a:xfrm>
        </p:grpSpPr>
        <p:sp>
          <p:nvSpPr>
            <p:cNvPr id="10" name="Freeform 10"/>
            <p:cNvSpPr/>
            <p:nvPr/>
          </p:nvSpPr>
          <p:spPr>
            <a:xfrm>
              <a:off x="0" y="0"/>
              <a:ext cx="1047692" cy="2167467"/>
            </a:xfrm>
            <a:custGeom>
              <a:avLst/>
              <a:gdLst/>
              <a:ahLst/>
              <a:cxnLst/>
              <a:rect l="l" t="t" r="r" b="b"/>
              <a:pathLst>
                <a:path w="1047692" h="2167467">
                  <a:moveTo>
                    <a:pt x="48655" y="0"/>
                  </a:moveTo>
                  <a:lnTo>
                    <a:pt x="999037" y="0"/>
                  </a:lnTo>
                  <a:cubicBezTo>
                    <a:pt x="1025908" y="0"/>
                    <a:pt x="1047692" y="21784"/>
                    <a:pt x="1047692" y="48655"/>
                  </a:cubicBezTo>
                  <a:lnTo>
                    <a:pt x="1047692" y="2118812"/>
                  </a:lnTo>
                  <a:cubicBezTo>
                    <a:pt x="1047692" y="2131716"/>
                    <a:pt x="1042566" y="2144091"/>
                    <a:pt x="1033441" y="2153216"/>
                  </a:cubicBezTo>
                  <a:cubicBezTo>
                    <a:pt x="1024317" y="2162340"/>
                    <a:pt x="1011941" y="2167467"/>
                    <a:pt x="999037" y="2167467"/>
                  </a:cubicBezTo>
                  <a:lnTo>
                    <a:pt x="48655" y="2167467"/>
                  </a:lnTo>
                  <a:cubicBezTo>
                    <a:pt x="35751" y="2167467"/>
                    <a:pt x="23375" y="2162340"/>
                    <a:pt x="14251" y="2153216"/>
                  </a:cubicBezTo>
                  <a:cubicBezTo>
                    <a:pt x="5126" y="2144091"/>
                    <a:pt x="0" y="2131716"/>
                    <a:pt x="0" y="2118812"/>
                  </a:cubicBezTo>
                  <a:lnTo>
                    <a:pt x="0" y="48655"/>
                  </a:lnTo>
                  <a:cubicBezTo>
                    <a:pt x="0" y="35751"/>
                    <a:pt x="5126" y="23375"/>
                    <a:pt x="14251" y="14251"/>
                  </a:cubicBezTo>
                  <a:cubicBezTo>
                    <a:pt x="23375" y="5126"/>
                    <a:pt x="35751" y="0"/>
                    <a:pt x="48655" y="0"/>
                  </a:cubicBezTo>
                  <a:close/>
                </a:path>
              </a:pathLst>
            </a:custGeom>
            <a:solidFill>
              <a:srgbClr val="FFFFFF">
                <a:alpha val="86667"/>
              </a:srgbClr>
            </a:solidFill>
            <a:ln cap="rnd">
              <a:noFill/>
              <a:prstDash val="solid"/>
              <a:round/>
            </a:ln>
          </p:spPr>
        </p:sp>
        <p:sp>
          <p:nvSpPr>
            <p:cNvPr id="11" name="TextBox 11"/>
            <p:cNvSpPr txBox="1"/>
            <p:nvPr/>
          </p:nvSpPr>
          <p:spPr>
            <a:xfrm>
              <a:off x="0" y="-19050"/>
              <a:ext cx="1047692"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028700" y="1988135"/>
            <a:ext cx="9514100" cy="3155365"/>
            <a:chOff x="0" y="0"/>
            <a:chExt cx="2505771" cy="831043"/>
          </a:xfrm>
        </p:grpSpPr>
        <p:sp>
          <p:nvSpPr>
            <p:cNvPr id="13" name="Freeform 13"/>
            <p:cNvSpPr/>
            <p:nvPr/>
          </p:nvSpPr>
          <p:spPr>
            <a:xfrm>
              <a:off x="0" y="0"/>
              <a:ext cx="2505771" cy="831043"/>
            </a:xfrm>
            <a:custGeom>
              <a:avLst/>
              <a:gdLst/>
              <a:ahLst/>
              <a:cxnLst/>
              <a:rect l="l" t="t" r="r" b="b"/>
              <a:pathLst>
                <a:path w="2505771" h="831043">
                  <a:moveTo>
                    <a:pt x="20343" y="0"/>
                  </a:moveTo>
                  <a:lnTo>
                    <a:pt x="2485428" y="0"/>
                  </a:lnTo>
                  <a:cubicBezTo>
                    <a:pt x="2496663" y="0"/>
                    <a:pt x="2505771" y="9108"/>
                    <a:pt x="2505771" y="20343"/>
                  </a:cubicBezTo>
                  <a:lnTo>
                    <a:pt x="2505771" y="810699"/>
                  </a:lnTo>
                  <a:cubicBezTo>
                    <a:pt x="2505771" y="816095"/>
                    <a:pt x="2503628" y="821269"/>
                    <a:pt x="2499813" y="825084"/>
                  </a:cubicBezTo>
                  <a:cubicBezTo>
                    <a:pt x="2495998" y="828899"/>
                    <a:pt x="2490823" y="831043"/>
                    <a:pt x="2485428" y="831043"/>
                  </a:cubicBezTo>
                  <a:lnTo>
                    <a:pt x="20343" y="831043"/>
                  </a:lnTo>
                  <a:cubicBezTo>
                    <a:pt x="9108" y="831043"/>
                    <a:pt x="0" y="821935"/>
                    <a:pt x="0" y="810699"/>
                  </a:cubicBezTo>
                  <a:lnTo>
                    <a:pt x="0" y="20343"/>
                  </a:lnTo>
                  <a:cubicBezTo>
                    <a:pt x="0" y="9108"/>
                    <a:pt x="9108" y="0"/>
                    <a:pt x="20343" y="0"/>
                  </a:cubicBezTo>
                  <a:close/>
                </a:path>
              </a:pathLst>
            </a:custGeom>
            <a:solidFill>
              <a:srgbClr val="FFFFFF">
                <a:alpha val="86667"/>
              </a:srgbClr>
            </a:solidFill>
          </p:spPr>
        </p:sp>
        <p:sp>
          <p:nvSpPr>
            <p:cNvPr id="14" name="TextBox 14"/>
            <p:cNvSpPr txBox="1"/>
            <p:nvPr/>
          </p:nvSpPr>
          <p:spPr>
            <a:xfrm>
              <a:off x="0" y="-19050"/>
              <a:ext cx="2505771" cy="850093"/>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1429582" y="2660500"/>
            <a:ext cx="9049582" cy="1715386"/>
          </a:xfrm>
          <a:prstGeom prst="rect">
            <a:avLst/>
          </a:prstGeom>
        </p:spPr>
        <p:txBody>
          <a:bodyPr lIns="0" tIns="0" rIns="0" bIns="0" rtlCol="0" anchor="t">
            <a:spAutoFit/>
          </a:bodyPr>
          <a:lstStyle/>
          <a:p>
            <a:pPr marL="0" lvl="0" indent="0" algn="ctr">
              <a:lnSpc>
                <a:spcPts val="6845"/>
              </a:lnSpc>
              <a:spcBef>
                <a:spcPct val="0"/>
              </a:spcBef>
            </a:pPr>
            <a:r>
              <a:rPr lang="en-US" sz="4960" spc="173" dirty="0">
                <a:solidFill>
                  <a:srgbClr val="010101"/>
                </a:solidFill>
                <a:latin typeface="Archivo Black"/>
                <a:ea typeface="Archivo Black"/>
                <a:cs typeface="Archivo Black"/>
                <a:sym typeface="Archivo Black"/>
              </a:rPr>
              <a:t>CNN WITH DATA AUGMENTATION</a:t>
            </a:r>
          </a:p>
        </p:txBody>
      </p:sp>
      <p:sp>
        <p:nvSpPr>
          <p:cNvPr id="16" name="Freeform 16"/>
          <p:cNvSpPr/>
          <p:nvPr/>
        </p:nvSpPr>
        <p:spPr>
          <a:xfrm>
            <a:off x="7456367" y="8212716"/>
            <a:ext cx="1105276" cy="1327297"/>
          </a:xfrm>
          <a:custGeom>
            <a:avLst/>
            <a:gdLst/>
            <a:ahLst/>
            <a:cxnLst/>
            <a:rect l="l" t="t" r="r" b="b"/>
            <a:pathLst>
              <a:path w="1105276" h="1327297">
                <a:moveTo>
                  <a:pt x="0" y="0"/>
                </a:moveTo>
                <a:lnTo>
                  <a:pt x="1105276" y="0"/>
                </a:lnTo>
                <a:lnTo>
                  <a:pt x="1105276" y="1327297"/>
                </a:lnTo>
                <a:lnTo>
                  <a:pt x="0" y="13272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6613767" y="7703045"/>
            <a:ext cx="2810608" cy="360159"/>
          </a:xfrm>
          <a:prstGeom prst="rect">
            <a:avLst/>
          </a:prstGeom>
        </p:spPr>
        <p:txBody>
          <a:bodyPr lIns="0" tIns="0" rIns="0" bIns="0" rtlCol="0" anchor="t">
            <a:spAutoFit/>
          </a:bodyPr>
          <a:lstStyle/>
          <a:p>
            <a:pPr algn="ctr">
              <a:lnSpc>
                <a:spcPts val="2980"/>
              </a:lnSpc>
            </a:pPr>
            <a:r>
              <a:rPr lang="en-US" sz="2159" spc="30">
                <a:solidFill>
                  <a:srgbClr val="040506"/>
                </a:solidFill>
                <a:latin typeface="Montserrat Classic"/>
                <a:ea typeface="Montserrat Classic"/>
                <a:cs typeface="Montserrat Classic"/>
                <a:sym typeface="Montserrat Classic"/>
              </a:rPr>
              <a:t>Parameters</a:t>
            </a:r>
          </a:p>
        </p:txBody>
      </p:sp>
      <p:sp>
        <p:nvSpPr>
          <p:cNvPr id="18" name="TextBox 18"/>
          <p:cNvSpPr txBox="1"/>
          <p:nvPr/>
        </p:nvSpPr>
        <p:spPr>
          <a:xfrm>
            <a:off x="10542800" y="5707595"/>
            <a:ext cx="2629427" cy="360159"/>
          </a:xfrm>
          <a:prstGeom prst="rect">
            <a:avLst/>
          </a:prstGeom>
        </p:spPr>
        <p:txBody>
          <a:bodyPr lIns="0" tIns="0" rIns="0" bIns="0" rtlCol="0" anchor="t">
            <a:spAutoFit/>
          </a:bodyPr>
          <a:lstStyle/>
          <a:p>
            <a:pPr marL="0" lvl="0" indent="0" algn="ctr">
              <a:lnSpc>
                <a:spcPts val="2980"/>
              </a:lnSpc>
              <a:spcBef>
                <a:spcPct val="0"/>
              </a:spcBef>
            </a:pPr>
            <a:r>
              <a:rPr lang="en-US" sz="2159" spc="30">
                <a:solidFill>
                  <a:srgbClr val="040506"/>
                </a:solidFill>
                <a:latin typeface="Montserrat Classic"/>
                <a:ea typeface="Montserrat Classic"/>
                <a:cs typeface="Montserrat Classic"/>
                <a:sym typeface="Montserrat Classic"/>
              </a:rPr>
              <a:t>Traning </a:t>
            </a:r>
          </a:p>
        </p:txBody>
      </p:sp>
      <p:sp>
        <p:nvSpPr>
          <p:cNvPr id="19" name="TextBox 19"/>
          <p:cNvSpPr txBox="1"/>
          <p:nvPr/>
        </p:nvSpPr>
        <p:spPr>
          <a:xfrm>
            <a:off x="14472043" y="5266430"/>
            <a:ext cx="2629427" cy="360159"/>
          </a:xfrm>
          <a:prstGeom prst="rect">
            <a:avLst/>
          </a:prstGeom>
        </p:spPr>
        <p:txBody>
          <a:bodyPr lIns="0" tIns="0" rIns="0" bIns="0" rtlCol="0" anchor="t">
            <a:spAutoFit/>
          </a:bodyPr>
          <a:lstStyle/>
          <a:p>
            <a:pPr marL="0" lvl="0" indent="0" algn="ctr">
              <a:lnSpc>
                <a:spcPts val="2980"/>
              </a:lnSpc>
              <a:spcBef>
                <a:spcPct val="0"/>
              </a:spcBef>
            </a:pPr>
            <a:r>
              <a:rPr lang="en-US" sz="2159" spc="30">
                <a:solidFill>
                  <a:srgbClr val="040506"/>
                </a:solidFill>
                <a:latin typeface="Montserrat Classic"/>
                <a:ea typeface="Montserrat Classic"/>
                <a:cs typeface="Montserrat Classic"/>
                <a:sym typeface="Montserrat Classic"/>
              </a:rPr>
              <a:t>Architecture </a:t>
            </a:r>
          </a:p>
        </p:txBody>
      </p:sp>
      <p:sp>
        <p:nvSpPr>
          <p:cNvPr id="20" name="Freeform 20"/>
          <p:cNvSpPr/>
          <p:nvPr/>
        </p:nvSpPr>
        <p:spPr>
          <a:xfrm>
            <a:off x="11281455" y="6118812"/>
            <a:ext cx="1152117" cy="1466816"/>
          </a:xfrm>
          <a:custGeom>
            <a:avLst/>
            <a:gdLst/>
            <a:ahLst/>
            <a:cxnLst/>
            <a:rect l="l" t="t" r="r" b="b"/>
            <a:pathLst>
              <a:path w="1152117" h="1466816">
                <a:moveTo>
                  <a:pt x="0" y="0"/>
                </a:moveTo>
                <a:lnTo>
                  <a:pt x="1152117" y="0"/>
                </a:lnTo>
                <a:lnTo>
                  <a:pt x="1152117" y="1466816"/>
                </a:lnTo>
                <a:lnTo>
                  <a:pt x="0" y="14668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5164480" y="5806092"/>
            <a:ext cx="1244554" cy="1262924"/>
          </a:xfrm>
          <a:custGeom>
            <a:avLst/>
            <a:gdLst/>
            <a:ahLst/>
            <a:cxnLst/>
            <a:rect l="l" t="t" r="r" b="b"/>
            <a:pathLst>
              <a:path w="1244554" h="1262924">
                <a:moveTo>
                  <a:pt x="0" y="0"/>
                </a:moveTo>
                <a:lnTo>
                  <a:pt x="1244553" y="0"/>
                </a:lnTo>
                <a:lnTo>
                  <a:pt x="1244553" y="1262924"/>
                </a:lnTo>
                <a:lnTo>
                  <a:pt x="0" y="126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TextBox 22"/>
          <p:cNvSpPr txBox="1"/>
          <p:nvPr/>
        </p:nvSpPr>
        <p:spPr>
          <a:xfrm>
            <a:off x="14024839" y="7409549"/>
            <a:ext cx="3523834" cy="2328201"/>
          </a:xfrm>
          <a:prstGeom prst="rect">
            <a:avLst/>
          </a:prstGeom>
        </p:spPr>
        <p:txBody>
          <a:bodyPr wrap="square" lIns="0" tIns="0" rIns="0" bIns="0" rtlCol="0" anchor="t">
            <a:spAutoFit/>
          </a:bodyPr>
          <a:lstStyle/>
          <a:p>
            <a:pPr marL="0" lvl="0" indent="0" algn="ctr">
              <a:lnSpc>
                <a:spcPts val="2349"/>
              </a:lnSpc>
              <a:spcBef>
                <a:spcPct val="0"/>
              </a:spcBef>
            </a:pPr>
            <a:r>
              <a:rPr lang="en-US" sz="1702" spc="23" dirty="0">
                <a:solidFill>
                  <a:srgbClr val="040506"/>
                </a:solidFill>
                <a:latin typeface="Montserrat Classic"/>
                <a:ea typeface="Montserrat Classic"/>
                <a:cs typeface="Montserrat Classic"/>
                <a:sym typeface="Montserrat Classic"/>
              </a:rPr>
              <a:t>Convolutional neural network with two convolutional layers, max pooling, dropout layers, dense layers, and a SoftMax output layer. Data augmentation techniques such as random rotations, shifts, shear, and zoom were applied.</a:t>
            </a:r>
          </a:p>
        </p:txBody>
      </p:sp>
      <p:sp>
        <p:nvSpPr>
          <p:cNvPr id="23" name="TextBox 23"/>
          <p:cNvSpPr txBox="1"/>
          <p:nvPr/>
        </p:nvSpPr>
        <p:spPr>
          <a:xfrm>
            <a:off x="10599049" y="8027716"/>
            <a:ext cx="2629427" cy="1246560"/>
          </a:xfrm>
          <a:prstGeom prst="rect">
            <a:avLst/>
          </a:prstGeom>
        </p:spPr>
        <p:txBody>
          <a:bodyPr lIns="0" tIns="0" rIns="0" bIns="0" rtlCol="0" anchor="t">
            <a:spAutoFit/>
          </a:bodyPr>
          <a:lstStyle/>
          <a:p>
            <a:pPr marL="0" lvl="0" indent="0" algn="ctr">
              <a:lnSpc>
                <a:spcPts val="2456"/>
              </a:lnSpc>
              <a:spcBef>
                <a:spcPct val="0"/>
              </a:spcBef>
            </a:pPr>
            <a:r>
              <a:rPr lang="en-US" sz="2000" spc="24" dirty="0">
                <a:solidFill>
                  <a:srgbClr val="040506"/>
                </a:solidFill>
                <a:latin typeface="Montserrat Classic"/>
                <a:ea typeface="Montserrat Classic"/>
                <a:cs typeface="Montserrat Classic"/>
                <a:sym typeface="Montserrat Classic"/>
              </a:rPr>
              <a:t>Adam optimizer, sparse categorical cross-entropy loss batch size of 128.</a:t>
            </a:r>
          </a:p>
        </p:txBody>
      </p:sp>
      <p:sp>
        <p:nvSpPr>
          <p:cNvPr id="24" name="TextBox 24"/>
          <p:cNvSpPr txBox="1"/>
          <p:nvPr/>
        </p:nvSpPr>
        <p:spPr>
          <a:xfrm>
            <a:off x="6613767" y="9776098"/>
            <a:ext cx="2810608" cy="360159"/>
          </a:xfrm>
          <a:prstGeom prst="rect">
            <a:avLst/>
          </a:prstGeom>
        </p:spPr>
        <p:txBody>
          <a:bodyPr lIns="0" tIns="0" rIns="0" bIns="0" rtlCol="0" anchor="t">
            <a:spAutoFit/>
          </a:bodyPr>
          <a:lstStyle/>
          <a:p>
            <a:pPr algn="ctr">
              <a:lnSpc>
                <a:spcPts val="2980"/>
              </a:lnSpc>
            </a:pPr>
            <a:r>
              <a:rPr lang="en-US" sz="2159" spc="30">
                <a:solidFill>
                  <a:srgbClr val="040506"/>
                </a:solidFill>
                <a:latin typeface="Montserrat Classic"/>
                <a:ea typeface="Montserrat Classic"/>
                <a:cs typeface="Montserrat Classic"/>
                <a:sym typeface="Montserrat Classic"/>
              </a:rPr>
              <a:t>62,006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6455727" y="7409549"/>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0262700" y="5465559"/>
            <a:ext cx="3189627" cy="8936241"/>
            <a:chOff x="0" y="0"/>
            <a:chExt cx="840066" cy="2353578"/>
          </a:xfrm>
        </p:grpSpPr>
        <p:sp>
          <p:nvSpPr>
            <p:cNvPr id="7" name="Freeform 7"/>
            <p:cNvSpPr/>
            <p:nvPr/>
          </p:nvSpPr>
          <p:spPr>
            <a:xfrm>
              <a:off x="0" y="0"/>
              <a:ext cx="840066" cy="2353578"/>
            </a:xfrm>
            <a:custGeom>
              <a:avLst/>
              <a:gdLst/>
              <a:ahLst/>
              <a:cxnLst/>
              <a:rect l="l" t="t" r="r" b="b"/>
              <a:pathLst>
                <a:path w="840066" h="2353578">
                  <a:moveTo>
                    <a:pt x="60680" y="0"/>
                  </a:moveTo>
                  <a:lnTo>
                    <a:pt x="779386" y="0"/>
                  </a:lnTo>
                  <a:cubicBezTo>
                    <a:pt x="795479" y="0"/>
                    <a:pt x="810914" y="6393"/>
                    <a:pt x="822294" y="17773"/>
                  </a:cubicBezTo>
                  <a:cubicBezTo>
                    <a:pt x="833673" y="29153"/>
                    <a:pt x="840066" y="44587"/>
                    <a:pt x="840066" y="60680"/>
                  </a:cubicBezTo>
                  <a:lnTo>
                    <a:pt x="840066" y="2292897"/>
                  </a:lnTo>
                  <a:cubicBezTo>
                    <a:pt x="840066" y="2326410"/>
                    <a:pt x="812899" y="2353578"/>
                    <a:pt x="779386" y="2353578"/>
                  </a:cubicBezTo>
                  <a:lnTo>
                    <a:pt x="60680" y="2353578"/>
                  </a:lnTo>
                  <a:cubicBezTo>
                    <a:pt x="27168" y="2353578"/>
                    <a:pt x="0" y="2326410"/>
                    <a:pt x="0" y="2292897"/>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8" name="TextBox 8"/>
            <p:cNvSpPr txBox="1"/>
            <p:nvPr/>
          </p:nvSpPr>
          <p:spPr>
            <a:xfrm>
              <a:off x="0" y="-19050"/>
              <a:ext cx="840066" cy="2372628"/>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4069673" y="4761565"/>
            <a:ext cx="3189627" cy="8229600"/>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762000" y="589649"/>
            <a:ext cx="8001000" cy="2705100"/>
            <a:chOff x="0" y="0"/>
            <a:chExt cx="2269407" cy="831043"/>
          </a:xfrm>
        </p:grpSpPr>
        <p:sp>
          <p:nvSpPr>
            <p:cNvPr id="13" name="Freeform 13"/>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id="14" name="TextBox 14"/>
            <p:cNvSpPr txBox="1"/>
            <p:nvPr/>
          </p:nvSpPr>
          <p:spPr>
            <a:xfrm>
              <a:off x="0" y="-19050"/>
              <a:ext cx="2269407" cy="850093"/>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916133" y="1560758"/>
            <a:ext cx="7692734" cy="848623"/>
          </a:xfrm>
          <a:prstGeom prst="rect">
            <a:avLst/>
          </a:prstGeom>
        </p:spPr>
        <p:txBody>
          <a:bodyPr lIns="0" tIns="0" rIns="0" bIns="0" rtlCol="0" anchor="t">
            <a:spAutoFit/>
          </a:bodyPr>
          <a:lstStyle/>
          <a:p>
            <a:pPr marL="0" lvl="0" indent="0" algn="ctr">
              <a:lnSpc>
                <a:spcPts val="6845"/>
              </a:lnSpc>
              <a:spcBef>
                <a:spcPct val="0"/>
              </a:spcBef>
            </a:pPr>
            <a:r>
              <a:rPr lang="en-US" sz="4960" spc="173" dirty="0">
                <a:solidFill>
                  <a:srgbClr val="010101"/>
                </a:solidFill>
                <a:latin typeface="Archivo Black"/>
                <a:ea typeface="Archivo Black"/>
                <a:cs typeface="Archivo Black"/>
                <a:sym typeface="Archivo Black"/>
              </a:rPr>
              <a:t> LENET-5</a:t>
            </a:r>
          </a:p>
        </p:txBody>
      </p:sp>
      <p:sp>
        <p:nvSpPr>
          <p:cNvPr id="16" name="Freeform 16"/>
          <p:cNvSpPr/>
          <p:nvPr/>
        </p:nvSpPr>
        <p:spPr>
          <a:xfrm>
            <a:off x="7456367" y="8212716"/>
            <a:ext cx="1105276" cy="1327297"/>
          </a:xfrm>
          <a:custGeom>
            <a:avLst/>
            <a:gdLst/>
            <a:ahLst/>
            <a:cxnLst/>
            <a:rect l="l" t="t" r="r" b="b"/>
            <a:pathLst>
              <a:path w="1105276" h="1327297">
                <a:moveTo>
                  <a:pt x="0" y="0"/>
                </a:moveTo>
                <a:lnTo>
                  <a:pt x="1105276" y="0"/>
                </a:lnTo>
                <a:lnTo>
                  <a:pt x="1105276" y="1327297"/>
                </a:lnTo>
                <a:lnTo>
                  <a:pt x="0" y="13272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6613767" y="7703045"/>
            <a:ext cx="2810608" cy="360159"/>
          </a:xfrm>
          <a:prstGeom prst="rect">
            <a:avLst/>
          </a:prstGeom>
        </p:spPr>
        <p:txBody>
          <a:bodyPr lIns="0" tIns="0" rIns="0" bIns="0" rtlCol="0" anchor="t">
            <a:spAutoFit/>
          </a:bodyPr>
          <a:lstStyle/>
          <a:p>
            <a:pPr algn="ctr">
              <a:lnSpc>
                <a:spcPts val="2980"/>
              </a:lnSpc>
            </a:pPr>
            <a:r>
              <a:rPr lang="en-US" sz="2159" spc="30">
                <a:solidFill>
                  <a:srgbClr val="040506"/>
                </a:solidFill>
                <a:latin typeface="Montserrat Classic"/>
                <a:ea typeface="Montserrat Classic"/>
                <a:cs typeface="Montserrat Classic"/>
                <a:sym typeface="Montserrat Classic"/>
              </a:rPr>
              <a:t>Parameters</a:t>
            </a:r>
          </a:p>
        </p:txBody>
      </p:sp>
      <p:sp>
        <p:nvSpPr>
          <p:cNvPr id="18" name="TextBox 18"/>
          <p:cNvSpPr txBox="1"/>
          <p:nvPr/>
        </p:nvSpPr>
        <p:spPr>
          <a:xfrm>
            <a:off x="10542800" y="5707595"/>
            <a:ext cx="2629427" cy="360159"/>
          </a:xfrm>
          <a:prstGeom prst="rect">
            <a:avLst/>
          </a:prstGeom>
        </p:spPr>
        <p:txBody>
          <a:bodyPr lIns="0" tIns="0" rIns="0" bIns="0" rtlCol="0" anchor="t">
            <a:spAutoFit/>
          </a:bodyPr>
          <a:lstStyle/>
          <a:p>
            <a:pPr marL="0" lvl="0" indent="0" algn="ctr">
              <a:lnSpc>
                <a:spcPts val="2980"/>
              </a:lnSpc>
              <a:spcBef>
                <a:spcPct val="0"/>
              </a:spcBef>
            </a:pPr>
            <a:r>
              <a:rPr lang="en-US" sz="2159" spc="30">
                <a:solidFill>
                  <a:srgbClr val="040506"/>
                </a:solidFill>
                <a:latin typeface="Montserrat Classic"/>
                <a:ea typeface="Montserrat Classic"/>
                <a:cs typeface="Montserrat Classic"/>
                <a:sym typeface="Montserrat Classic"/>
              </a:rPr>
              <a:t>Traning </a:t>
            </a:r>
          </a:p>
        </p:txBody>
      </p:sp>
      <p:sp>
        <p:nvSpPr>
          <p:cNvPr id="19" name="TextBox 19"/>
          <p:cNvSpPr txBox="1"/>
          <p:nvPr/>
        </p:nvSpPr>
        <p:spPr>
          <a:xfrm>
            <a:off x="14349773" y="5105400"/>
            <a:ext cx="2629427" cy="360159"/>
          </a:xfrm>
          <a:prstGeom prst="rect">
            <a:avLst/>
          </a:prstGeom>
        </p:spPr>
        <p:txBody>
          <a:bodyPr lIns="0" tIns="0" rIns="0" bIns="0" rtlCol="0" anchor="t">
            <a:spAutoFit/>
          </a:bodyPr>
          <a:lstStyle/>
          <a:p>
            <a:pPr marL="0" lvl="0" indent="0" algn="ctr">
              <a:lnSpc>
                <a:spcPts val="2980"/>
              </a:lnSpc>
              <a:spcBef>
                <a:spcPct val="0"/>
              </a:spcBef>
            </a:pPr>
            <a:r>
              <a:rPr lang="en-US" sz="2159" spc="30">
                <a:solidFill>
                  <a:srgbClr val="040506"/>
                </a:solidFill>
                <a:latin typeface="Montserrat Classic"/>
                <a:ea typeface="Montserrat Classic"/>
                <a:cs typeface="Montserrat Classic"/>
                <a:sym typeface="Montserrat Classic"/>
              </a:rPr>
              <a:t>Architecture </a:t>
            </a:r>
          </a:p>
        </p:txBody>
      </p:sp>
      <p:sp>
        <p:nvSpPr>
          <p:cNvPr id="20" name="Freeform 20"/>
          <p:cNvSpPr/>
          <p:nvPr/>
        </p:nvSpPr>
        <p:spPr>
          <a:xfrm>
            <a:off x="11281455" y="6118812"/>
            <a:ext cx="1152117" cy="1466816"/>
          </a:xfrm>
          <a:custGeom>
            <a:avLst/>
            <a:gdLst/>
            <a:ahLst/>
            <a:cxnLst/>
            <a:rect l="l" t="t" r="r" b="b"/>
            <a:pathLst>
              <a:path w="1152117" h="1466816">
                <a:moveTo>
                  <a:pt x="0" y="0"/>
                </a:moveTo>
                <a:lnTo>
                  <a:pt x="1152117" y="0"/>
                </a:lnTo>
                <a:lnTo>
                  <a:pt x="1152117" y="1466816"/>
                </a:lnTo>
                <a:lnTo>
                  <a:pt x="0" y="14668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5042209" y="5589296"/>
            <a:ext cx="1244554" cy="1262924"/>
          </a:xfrm>
          <a:custGeom>
            <a:avLst/>
            <a:gdLst/>
            <a:ahLst/>
            <a:cxnLst/>
            <a:rect l="l" t="t" r="r" b="b"/>
            <a:pathLst>
              <a:path w="1244554" h="1262924">
                <a:moveTo>
                  <a:pt x="0" y="0"/>
                </a:moveTo>
                <a:lnTo>
                  <a:pt x="1244554" y="0"/>
                </a:lnTo>
                <a:lnTo>
                  <a:pt x="1244554" y="1262924"/>
                </a:lnTo>
                <a:lnTo>
                  <a:pt x="0" y="126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TextBox 22"/>
          <p:cNvSpPr txBox="1"/>
          <p:nvPr/>
        </p:nvSpPr>
        <p:spPr>
          <a:xfrm>
            <a:off x="14349773" y="6937945"/>
            <a:ext cx="2513199" cy="2994885"/>
          </a:xfrm>
          <a:prstGeom prst="rect">
            <a:avLst/>
          </a:prstGeom>
        </p:spPr>
        <p:txBody>
          <a:bodyPr lIns="0" tIns="0" rIns="0" bIns="0" rtlCol="0" anchor="t">
            <a:spAutoFit/>
          </a:bodyPr>
          <a:lstStyle/>
          <a:p>
            <a:pPr marL="0" lvl="0" indent="0" algn="ctr">
              <a:lnSpc>
                <a:spcPts val="2631"/>
              </a:lnSpc>
              <a:spcBef>
                <a:spcPct val="0"/>
              </a:spcBef>
            </a:pPr>
            <a:r>
              <a:rPr lang="en-US" sz="1906" spc="26">
                <a:solidFill>
                  <a:srgbClr val="040506"/>
                </a:solidFill>
                <a:latin typeface="Montserrat Classic"/>
                <a:ea typeface="Montserrat Classic"/>
                <a:cs typeface="Montserrat Classic"/>
                <a:sym typeface="Montserrat Classic"/>
              </a:rPr>
              <a:t>Convolutional neural network with two convolutional layers, average pooling layers, fully connected layers, and a softmax output layer.</a:t>
            </a:r>
          </a:p>
        </p:txBody>
      </p:sp>
      <p:sp>
        <p:nvSpPr>
          <p:cNvPr id="23" name="TextBox 23"/>
          <p:cNvSpPr txBox="1"/>
          <p:nvPr/>
        </p:nvSpPr>
        <p:spPr>
          <a:xfrm>
            <a:off x="10542800" y="7864075"/>
            <a:ext cx="2629427" cy="1496435"/>
          </a:xfrm>
          <a:prstGeom prst="rect">
            <a:avLst/>
          </a:prstGeom>
        </p:spPr>
        <p:txBody>
          <a:bodyPr lIns="0" tIns="0" rIns="0" bIns="0" rtlCol="0" anchor="t">
            <a:spAutoFit/>
          </a:bodyPr>
          <a:lstStyle/>
          <a:p>
            <a:pPr marL="0" lvl="0" indent="0" algn="ctr">
              <a:lnSpc>
                <a:spcPts val="2980"/>
              </a:lnSpc>
              <a:spcBef>
                <a:spcPct val="0"/>
              </a:spcBef>
            </a:pPr>
            <a:r>
              <a:rPr lang="en-US" sz="2159" spc="30" dirty="0">
                <a:solidFill>
                  <a:srgbClr val="040506"/>
                </a:solidFill>
                <a:latin typeface="Montserrat Classic"/>
                <a:ea typeface="Montserrat Classic"/>
                <a:cs typeface="Montserrat Classic"/>
                <a:sym typeface="Montserrat Classic"/>
              </a:rPr>
              <a:t>Adam optimizer, sparse categorical cross-entropy batch size of 128.</a:t>
            </a:r>
          </a:p>
        </p:txBody>
      </p:sp>
      <p:sp>
        <p:nvSpPr>
          <p:cNvPr id="24" name="TextBox 24"/>
          <p:cNvSpPr txBox="1"/>
          <p:nvPr/>
        </p:nvSpPr>
        <p:spPr>
          <a:xfrm>
            <a:off x="6613767" y="9776098"/>
            <a:ext cx="2810608" cy="360159"/>
          </a:xfrm>
          <a:prstGeom prst="rect">
            <a:avLst/>
          </a:prstGeom>
        </p:spPr>
        <p:txBody>
          <a:bodyPr lIns="0" tIns="0" rIns="0" bIns="0" rtlCol="0" anchor="t">
            <a:spAutoFit/>
          </a:bodyPr>
          <a:lstStyle/>
          <a:p>
            <a:pPr algn="ctr">
              <a:lnSpc>
                <a:spcPts val="2980"/>
              </a:lnSpc>
            </a:pPr>
            <a:r>
              <a:rPr lang="en-US" sz="2159" spc="30">
                <a:solidFill>
                  <a:srgbClr val="040506"/>
                </a:solidFill>
                <a:latin typeface="Montserrat Classic"/>
                <a:ea typeface="Montserrat Classic"/>
                <a:cs typeface="Montserrat Classic"/>
                <a:sym typeface="Montserrat Classic"/>
              </a:rPr>
              <a:t>61,706</a:t>
            </a:r>
          </a:p>
        </p:txBody>
      </p:sp>
      <p:pic>
        <p:nvPicPr>
          <p:cNvPr id="26" name="Picture 25">
            <a:extLst>
              <a:ext uri="{FF2B5EF4-FFF2-40B4-BE49-F238E27FC236}">
                <a16:creationId xmlns:a16="http://schemas.microsoft.com/office/drawing/2014/main" id="{01F983FB-C045-612D-99A4-C811D5640A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6232" y="3951771"/>
            <a:ext cx="9400140" cy="29861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dirty="0"/>
          </a:p>
        </p:txBody>
      </p:sp>
      <p:grpSp>
        <p:nvGrpSpPr>
          <p:cNvPr id="9" name="Group 9"/>
          <p:cNvGrpSpPr/>
          <p:nvPr/>
        </p:nvGrpSpPr>
        <p:grpSpPr>
          <a:xfrm>
            <a:off x="591460" y="3841149"/>
            <a:ext cx="8804232" cy="5721952"/>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070265" y="743827"/>
            <a:ext cx="7692735" cy="2418473"/>
            <a:chOff x="0" y="0"/>
            <a:chExt cx="2269407" cy="831043"/>
          </a:xfrm>
        </p:grpSpPr>
        <p:sp>
          <p:nvSpPr>
            <p:cNvPr id="13" name="Freeform 13"/>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txBody>
            <a:bodyPr/>
            <a:lstStyle/>
            <a:p>
              <a:endParaRPr lang="en-IN" dirty="0"/>
            </a:p>
          </p:txBody>
        </p:sp>
        <p:sp>
          <p:nvSpPr>
            <p:cNvPr id="14" name="TextBox 14"/>
            <p:cNvSpPr txBox="1"/>
            <p:nvPr/>
          </p:nvSpPr>
          <p:spPr>
            <a:xfrm>
              <a:off x="0" y="-19050"/>
              <a:ext cx="2269407" cy="850093"/>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908824" y="1485900"/>
            <a:ext cx="7692734" cy="848623"/>
          </a:xfrm>
          <a:prstGeom prst="rect">
            <a:avLst/>
          </a:prstGeom>
        </p:spPr>
        <p:txBody>
          <a:bodyPr lIns="0" tIns="0" rIns="0" bIns="0" rtlCol="0" anchor="t">
            <a:spAutoFit/>
          </a:bodyPr>
          <a:lstStyle/>
          <a:p>
            <a:pPr marL="0" lvl="0" indent="0" algn="ctr">
              <a:lnSpc>
                <a:spcPts val="6845"/>
              </a:lnSpc>
              <a:spcBef>
                <a:spcPct val="0"/>
              </a:spcBef>
            </a:pPr>
            <a:r>
              <a:rPr lang="en-US" sz="4960" spc="173" dirty="0">
                <a:solidFill>
                  <a:srgbClr val="010101"/>
                </a:solidFill>
                <a:latin typeface="Archivo Black"/>
                <a:ea typeface="Archivo Black"/>
                <a:cs typeface="Archivo Black"/>
                <a:sym typeface="Archivo Black"/>
              </a:rPr>
              <a:t> RESNET-50</a:t>
            </a:r>
          </a:p>
        </p:txBody>
      </p:sp>
      <p:sp>
        <p:nvSpPr>
          <p:cNvPr id="18" name="TextBox 18"/>
          <p:cNvSpPr txBox="1"/>
          <p:nvPr/>
        </p:nvSpPr>
        <p:spPr>
          <a:xfrm>
            <a:off x="10542800" y="5707595"/>
            <a:ext cx="2629427" cy="342273"/>
          </a:xfrm>
          <a:prstGeom prst="rect">
            <a:avLst/>
          </a:prstGeom>
        </p:spPr>
        <p:txBody>
          <a:bodyPr lIns="0" tIns="0" rIns="0" bIns="0" rtlCol="0" anchor="t">
            <a:spAutoFit/>
          </a:bodyPr>
          <a:lstStyle/>
          <a:p>
            <a:pPr marL="0" lvl="0" indent="0" algn="ctr">
              <a:lnSpc>
                <a:spcPts val="2980"/>
              </a:lnSpc>
              <a:spcBef>
                <a:spcPct val="0"/>
              </a:spcBef>
            </a:pPr>
            <a:r>
              <a:rPr lang="en-US" sz="2159" spc="30" dirty="0">
                <a:solidFill>
                  <a:srgbClr val="040506"/>
                </a:solidFill>
                <a:latin typeface="Montserrat Classic"/>
                <a:ea typeface="Montserrat Classic"/>
                <a:cs typeface="Montserrat Classic"/>
                <a:sym typeface="Montserrat Classic"/>
              </a:rPr>
              <a:t> </a:t>
            </a:r>
          </a:p>
        </p:txBody>
      </p:sp>
      <p:sp>
        <p:nvSpPr>
          <p:cNvPr id="19" name="TextBox 19"/>
          <p:cNvSpPr txBox="1"/>
          <p:nvPr/>
        </p:nvSpPr>
        <p:spPr>
          <a:xfrm>
            <a:off x="14349773" y="5105400"/>
            <a:ext cx="2629427" cy="342273"/>
          </a:xfrm>
          <a:prstGeom prst="rect">
            <a:avLst/>
          </a:prstGeom>
        </p:spPr>
        <p:txBody>
          <a:bodyPr lIns="0" tIns="0" rIns="0" bIns="0" rtlCol="0" anchor="t">
            <a:spAutoFit/>
          </a:bodyPr>
          <a:lstStyle/>
          <a:p>
            <a:pPr marL="0" lvl="0" indent="0" algn="ctr">
              <a:lnSpc>
                <a:spcPts val="2980"/>
              </a:lnSpc>
              <a:spcBef>
                <a:spcPct val="0"/>
              </a:spcBef>
            </a:pPr>
            <a:r>
              <a:rPr lang="en-US" sz="2159" spc="30" dirty="0">
                <a:solidFill>
                  <a:srgbClr val="040506"/>
                </a:solidFill>
                <a:latin typeface="Montserrat Classic"/>
                <a:ea typeface="Montserrat Classic"/>
                <a:cs typeface="Montserrat Classic"/>
                <a:sym typeface="Montserrat Classic"/>
              </a:rPr>
              <a:t> </a:t>
            </a:r>
          </a:p>
        </p:txBody>
      </p:sp>
      <p:sp>
        <p:nvSpPr>
          <p:cNvPr id="23" name="TextBox 23"/>
          <p:cNvSpPr txBox="1"/>
          <p:nvPr/>
        </p:nvSpPr>
        <p:spPr>
          <a:xfrm>
            <a:off x="10542800" y="7864075"/>
            <a:ext cx="2629427" cy="342273"/>
          </a:xfrm>
          <a:prstGeom prst="rect">
            <a:avLst/>
          </a:prstGeom>
        </p:spPr>
        <p:txBody>
          <a:bodyPr lIns="0" tIns="0" rIns="0" bIns="0" rtlCol="0" anchor="t">
            <a:spAutoFit/>
          </a:bodyPr>
          <a:lstStyle/>
          <a:p>
            <a:pPr marL="0" lvl="0" indent="0" algn="ctr">
              <a:lnSpc>
                <a:spcPts val="2980"/>
              </a:lnSpc>
              <a:spcBef>
                <a:spcPct val="0"/>
              </a:spcBef>
            </a:pPr>
            <a:r>
              <a:rPr lang="en-US" sz="2159" spc="30" dirty="0">
                <a:solidFill>
                  <a:srgbClr val="040506"/>
                </a:solidFill>
                <a:latin typeface="Montserrat Classic"/>
                <a:ea typeface="Montserrat Classic"/>
                <a:cs typeface="Montserrat Classic"/>
                <a:sym typeface="Montserrat Classic"/>
              </a:rPr>
              <a:t>.</a:t>
            </a:r>
          </a:p>
        </p:txBody>
      </p:sp>
      <p:sp>
        <p:nvSpPr>
          <p:cNvPr id="6" name="TextBox 5">
            <a:extLst>
              <a:ext uri="{FF2B5EF4-FFF2-40B4-BE49-F238E27FC236}">
                <a16:creationId xmlns:a16="http://schemas.microsoft.com/office/drawing/2014/main" id="{40464DBC-6770-ED0C-9C54-2D6B5A3E0281}"/>
              </a:ext>
            </a:extLst>
          </p:cNvPr>
          <p:cNvSpPr txBox="1"/>
          <p:nvPr/>
        </p:nvSpPr>
        <p:spPr>
          <a:xfrm>
            <a:off x="772145" y="5033366"/>
            <a:ext cx="8288973" cy="3337517"/>
          </a:xfrm>
          <a:prstGeom prst="rect">
            <a:avLst/>
          </a:prstGeom>
          <a:noFill/>
        </p:spPr>
        <p:txBody>
          <a:bodyPr wrap="square">
            <a:spAutoFit/>
          </a:bodyPr>
          <a:lstStyle/>
          <a:p>
            <a:pPr algn="ctr">
              <a:lnSpc>
                <a:spcPct val="150000"/>
              </a:lnSpc>
            </a:pPr>
            <a:r>
              <a:rPr lang="en-US" sz="2400" spc="24" dirty="0">
                <a:solidFill>
                  <a:srgbClr val="040506"/>
                </a:solidFill>
                <a:latin typeface="Montserrat Classic"/>
              </a:rPr>
              <a:t>ResNet50 is a deep convolutional neural network (CNN) architecture that was developed by Microsoft Research in 2015. It is a variant of the popular ResNet architecture, which stands for “Residual Network.” The “50” in the name refers to the number of layers in the network, which is 50 layers deep.</a:t>
            </a:r>
            <a:endParaRPr lang="en-IN" sz="2400" spc="24" dirty="0">
              <a:solidFill>
                <a:srgbClr val="040506"/>
              </a:solidFill>
              <a:latin typeface="Montserrat Classic"/>
            </a:endParaRPr>
          </a:p>
        </p:txBody>
      </p:sp>
      <p:pic>
        <p:nvPicPr>
          <p:cNvPr id="8" name="Picture 7">
            <a:extLst>
              <a:ext uri="{FF2B5EF4-FFF2-40B4-BE49-F238E27FC236}">
                <a16:creationId xmlns:a16="http://schemas.microsoft.com/office/drawing/2014/main" id="{B027092C-6299-A7CA-B47E-186192E721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196" y="5143500"/>
            <a:ext cx="8115300" cy="2371725"/>
          </a:xfrm>
          <a:prstGeom prst="rect">
            <a:avLst/>
          </a:prstGeom>
        </p:spPr>
      </p:pic>
    </p:spTree>
    <p:extLst>
      <p:ext uri="{BB962C8B-B14F-4D97-AF65-F5344CB8AC3E}">
        <p14:creationId xmlns:p14="http://schemas.microsoft.com/office/powerpoint/2010/main" val="2134096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0478F39-049F-B987-990E-786CA422BAB5}"/>
              </a:ext>
            </a:extLst>
          </p:cNvPr>
          <p:cNvGraphicFramePr>
            <a:graphicFrameLocks noGrp="1"/>
          </p:cNvGraphicFramePr>
          <p:nvPr>
            <p:ph idx="1"/>
            <p:extLst>
              <p:ext uri="{D42A27DB-BD31-4B8C-83A1-F6EECF244321}">
                <p14:modId xmlns:p14="http://schemas.microsoft.com/office/powerpoint/2010/main" val="4194187672"/>
              </p:ext>
            </p:extLst>
          </p:nvPr>
        </p:nvGraphicFramePr>
        <p:xfrm>
          <a:off x="1066800" y="2400300"/>
          <a:ext cx="16154400" cy="6591300"/>
        </p:xfrm>
        <a:graphic>
          <a:graphicData uri="http://schemas.openxmlformats.org/drawingml/2006/table">
            <a:tbl>
              <a:tblPr firstRow="1" bandRow="1">
                <a:tableStyleId>{073A0DAA-6AF3-43AB-8588-CEC1D06C72B9}</a:tableStyleId>
              </a:tblPr>
              <a:tblGrid>
                <a:gridCol w="4038600">
                  <a:extLst>
                    <a:ext uri="{9D8B030D-6E8A-4147-A177-3AD203B41FA5}">
                      <a16:colId xmlns:a16="http://schemas.microsoft.com/office/drawing/2014/main" val="909950746"/>
                    </a:ext>
                  </a:extLst>
                </a:gridCol>
                <a:gridCol w="4038600">
                  <a:extLst>
                    <a:ext uri="{9D8B030D-6E8A-4147-A177-3AD203B41FA5}">
                      <a16:colId xmlns:a16="http://schemas.microsoft.com/office/drawing/2014/main" val="286447648"/>
                    </a:ext>
                  </a:extLst>
                </a:gridCol>
                <a:gridCol w="4038600">
                  <a:extLst>
                    <a:ext uri="{9D8B030D-6E8A-4147-A177-3AD203B41FA5}">
                      <a16:colId xmlns:a16="http://schemas.microsoft.com/office/drawing/2014/main" val="3569121166"/>
                    </a:ext>
                  </a:extLst>
                </a:gridCol>
                <a:gridCol w="4038600">
                  <a:extLst>
                    <a:ext uri="{9D8B030D-6E8A-4147-A177-3AD203B41FA5}">
                      <a16:colId xmlns:a16="http://schemas.microsoft.com/office/drawing/2014/main" val="1288310873"/>
                    </a:ext>
                  </a:extLst>
                </a:gridCol>
              </a:tblGrid>
              <a:tr h="1318260">
                <a:tc>
                  <a:txBody>
                    <a:bodyPr/>
                    <a:lstStyle/>
                    <a:p>
                      <a:pPr marL="0" algn="ctr" defTabSz="914400" rtl="0" eaLnBrk="1" latinLnBrk="0" hangingPunct="1"/>
                      <a:r>
                        <a:rPr lang="en-US" sz="2800" kern="1200" spc="24" dirty="0">
                          <a:solidFill>
                            <a:schemeClr val="bg1"/>
                          </a:solidFill>
                          <a:latin typeface="Montserrat Classic"/>
                          <a:ea typeface="+mn-ea"/>
                          <a:cs typeface="+mn-cs"/>
                        </a:rPr>
                        <a:t>Model</a:t>
                      </a:r>
                      <a:endParaRPr lang="en-IN" sz="2800" kern="1200" spc="24" dirty="0">
                        <a:solidFill>
                          <a:schemeClr val="bg1"/>
                        </a:solidFill>
                        <a:latin typeface="Montserrat Classic"/>
                        <a:ea typeface="+mn-ea"/>
                        <a:cs typeface="+mn-cs"/>
                      </a:endParaRPr>
                    </a:p>
                  </a:txBody>
                  <a:tcPr anchor="ctr"/>
                </a:tc>
                <a:tc>
                  <a:txBody>
                    <a:bodyPr/>
                    <a:lstStyle/>
                    <a:p>
                      <a:pPr marL="0" algn="ctr" defTabSz="914400" rtl="0" eaLnBrk="1" latinLnBrk="0" hangingPunct="1"/>
                      <a:r>
                        <a:rPr lang="en-US" sz="2800" b="1" kern="1200" spc="24" dirty="0">
                          <a:solidFill>
                            <a:schemeClr val="bg1"/>
                          </a:solidFill>
                          <a:latin typeface="Montserrat Classic"/>
                          <a:ea typeface="+mn-ea"/>
                          <a:cs typeface="+mn-cs"/>
                        </a:rPr>
                        <a:t>Training</a:t>
                      </a:r>
                      <a:r>
                        <a:rPr lang="en-US" sz="2800" kern="1200" spc="24" dirty="0">
                          <a:solidFill>
                            <a:srgbClr val="040506"/>
                          </a:solidFill>
                          <a:latin typeface="Montserrat Classic"/>
                          <a:ea typeface="+mn-ea"/>
                          <a:cs typeface="+mn-cs"/>
                        </a:rPr>
                        <a:t> </a:t>
                      </a:r>
                      <a:r>
                        <a:rPr lang="en-US" sz="2800" b="1" kern="1200" spc="24" dirty="0">
                          <a:solidFill>
                            <a:schemeClr val="bg1"/>
                          </a:solidFill>
                          <a:latin typeface="Montserrat Classic"/>
                          <a:ea typeface="+mn-ea"/>
                          <a:cs typeface="+mn-cs"/>
                        </a:rPr>
                        <a:t>Accuracy</a:t>
                      </a:r>
                      <a:endParaRPr lang="en-IN" sz="2800" b="1" kern="1200" spc="24" dirty="0">
                        <a:solidFill>
                          <a:schemeClr val="bg1"/>
                        </a:solidFill>
                        <a:latin typeface="Montserrat Classic"/>
                        <a:ea typeface="+mn-ea"/>
                        <a:cs typeface="+mn-cs"/>
                      </a:endParaRPr>
                    </a:p>
                  </a:txBody>
                  <a:tcPr anchor="ctr"/>
                </a:tc>
                <a:tc>
                  <a:txBody>
                    <a:bodyPr/>
                    <a:lstStyle/>
                    <a:p>
                      <a:pPr marL="0" algn="ctr" defTabSz="914400" rtl="0" eaLnBrk="1" latinLnBrk="0" hangingPunct="1"/>
                      <a:r>
                        <a:rPr lang="en-US" sz="2800" b="1" kern="1200" spc="24" dirty="0">
                          <a:solidFill>
                            <a:schemeClr val="bg1"/>
                          </a:solidFill>
                          <a:latin typeface="Montserrat Classic"/>
                          <a:ea typeface="+mn-ea"/>
                          <a:cs typeface="+mn-cs"/>
                        </a:rPr>
                        <a:t>Test</a:t>
                      </a:r>
                      <a:r>
                        <a:rPr lang="en-US" sz="2800" kern="1200" spc="24" dirty="0">
                          <a:solidFill>
                            <a:srgbClr val="040506"/>
                          </a:solidFill>
                          <a:latin typeface="Montserrat Classic"/>
                          <a:ea typeface="+mn-ea"/>
                          <a:cs typeface="+mn-cs"/>
                        </a:rPr>
                        <a:t> </a:t>
                      </a:r>
                      <a:r>
                        <a:rPr lang="en-US" sz="2800" b="1" kern="1200" spc="24" dirty="0">
                          <a:solidFill>
                            <a:schemeClr val="bg1"/>
                          </a:solidFill>
                          <a:latin typeface="Montserrat Classic"/>
                          <a:ea typeface="+mn-ea"/>
                          <a:cs typeface="+mn-cs"/>
                        </a:rPr>
                        <a:t>Accuracy</a:t>
                      </a:r>
                      <a:endParaRPr lang="en-IN" sz="2800" b="1" kern="1200" spc="24" dirty="0">
                        <a:solidFill>
                          <a:schemeClr val="bg1"/>
                        </a:solidFill>
                        <a:latin typeface="Montserrat Classic"/>
                        <a:ea typeface="+mn-ea"/>
                        <a:cs typeface="+mn-cs"/>
                      </a:endParaRPr>
                    </a:p>
                  </a:txBody>
                  <a:tcPr anchor="ctr"/>
                </a:tc>
                <a:tc>
                  <a:txBody>
                    <a:bodyPr/>
                    <a:lstStyle/>
                    <a:p>
                      <a:pPr marL="0" algn="ctr" defTabSz="914400" rtl="0" eaLnBrk="1" latinLnBrk="0" hangingPunct="1"/>
                      <a:r>
                        <a:rPr lang="en-US" sz="2800" b="1" kern="1200" spc="24" dirty="0">
                          <a:solidFill>
                            <a:schemeClr val="bg1"/>
                          </a:solidFill>
                          <a:latin typeface="Montserrat Classic"/>
                          <a:ea typeface="+mn-ea"/>
                          <a:cs typeface="+mn-cs"/>
                        </a:rPr>
                        <a:t>Parameters</a:t>
                      </a:r>
                      <a:endParaRPr lang="en-IN" sz="2800" b="1" kern="1200" spc="24" dirty="0">
                        <a:solidFill>
                          <a:schemeClr val="bg1"/>
                        </a:solidFill>
                        <a:latin typeface="Montserrat Classic"/>
                        <a:ea typeface="+mn-ea"/>
                        <a:cs typeface="+mn-cs"/>
                      </a:endParaRPr>
                    </a:p>
                  </a:txBody>
                  <a:tcPr anchor="ctr"/>
                </a:tc>
                <a:extLst>
                  <a:ext uri="{0D108BD9-81ED-4DB2-BD59-A6C34878D82A}">
                    <a16:rowId xmlns:a16="http://schemas.microsoft.com/office/drawing/2014/main" val="1793997247"/>
                  </a:ext>
                </a:extLst>
              </a:tr>
              <a:tr h="1318260">
                <a:tc>
                  <a:txBody>
                    <a:bodyPr/>
                    <a:lstStyle/>
                    <a:p>
                      <a:pPr marL="0" algn="ctr" defTabSz="914400" rtl="0" eaLnBrk="1" latinLnBrk="0" hangingPunct="1"/>
                      <a:r>
                        <a:rPr lang="en-US" sz="2400" kern="1200" spc="24" dirty="0">
                          <a:solidFill>
                            <a:srgbClr val="040506"/>
                          </a:solidFill>
                          <a:latin typeface="Montserrat Classic"/>
                          <a:ea typeface="+mn-ea"/>
                          <a:cs typeface="+mn-cs"/>
                        </a:rPr>
                        <a:t>LeNet-5</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~99.2</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~98.9</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61,706</a:t>
                      </a:r>
                      <a:endParaRPr lang="en-IN" sz="2400" kern="1200" spc="24" dirty="0">
                        <a:solidFill>
                          <a:srgbClr val="040506"/>
                        </a:solidFill>
                        <a:latin typeface="Montserrat Classic"/>
                        <a:ea typeface="+mn-ea"/>
                        <a:cs typeface="+mn-cs"/>
                      </a:endParaRPr>
                    </a:p>
                  </a:txBody>
                  <a:tcPr anchor="ctr"/>
                </a:tc>
                <a:extLst>
                  <a:ext uri="{0D108BD9-81ED-4DB2-BD59-A6C34878D82A}">
                    <a16:rowId xmlns:a16="http://schemas.microsoft.com/office/drawing/2014/main" val="892908563"/>
                  </a:ext>
                </a:extLst>
              </a:tr>
              <a:tr h="1318260">
                <a:tc>
                  <a:txBody>
                    <a:bodyPr/>
                    <a:lstStyle/>
                    <a:p>
                      <a:pPr marL="0" algn="ctr" defTabSz="914400" rtl="0" eaLnBrk="1" latinLnBrk="0" hangingPunct="1"/>
                      <a:r>
                        <a:rPr lang="en-US" sz="2400" kern="1200" spc="24" dirty="0">
                          <a:solidFill>
                            <a:srgbClr val="040506"/>
                          </a:solidFill>
                          <a:latin typeface="Montserrat Classic"/>
                          <a:ea typeface="+mn-ea"/>
                          <a:cs typeface="+mn-cs"/>
                        </a:rPr>
                        <a:t>MLP</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~98.5</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~98.0</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6,69,706</a:t>
                      </a:r>
                      <a:endParaRPr lang="en-IN" sz="2400" kern="1200" spc="24" dirty="0">
                        <a:solidFill>
                          <a:srgbClr val="040506"/>
                        </a:solidFill>
                        <a:latin typeface="Montserrat Classic"/>
                        <a:ea typeface="+mn-ea"/>
                        <a:cs typeface="+mn-cs"/>
                      </a:endParaRPr>
                    </a:p>
                  </a:txBody>
                  <a:tcPr anchor="ctr"/>
                </a:tc>
                <a:extLst>
                  <a:ext uri="{0D108BD9-81ED-4DB2-BD59-A6C34878D82A}">
                    <a16:rowId xmlns:a16="http://schemas.microsoft.com/office/drawing/2014/main" val="548297276"/>
                  </a:ext>
                </a:extLst>
              </a:tr>
              <a:tr h="1318260">
                <a:tc>
                  <a:txBody>
                    <a:bodyPr/>
                    <a:lstStyle/>
                    <a:p>
                      <a:pPr marL="0" algn="ctr" defTabSz="914400" rtl="0" eaLnBrk="1" latinLnBrk="0" hangingPunct="1"/>
                      <a:r>
                        <a:rPr lang="en-US" sz="2400" kern="1200" spc="24" dirty="0">
                          <a:solidFill>
                            <a:srgbClr val="040506"/>
                          </a:solidFill>
                          <a:latin typeface="Montserrat Classic"/>
                          <a:ea typeface="+mn-ea"/>
                          <a:cs typeface="+mn-cs"/>
                        </a:rPr>
                        <a:t>CNN + Aug</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~99.6</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~99.4</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62,006</a:t>
                      </a:r>
                      <a:endParaRPr lang="en-IN" sz="2400" kern="1200" spc="24" dirty="0">
                        <a:solidFill>
                          <a:srgbClr val="040506"/>
                        </a:solidFill>
                        <a:latin typeface="Montserrat Classic"/>
                        <a:ea typeface="+mn-ea"/>
                        <a:cs typeface="+mn-cs"/>
                      </a:endParaRPr>
                    </a:p>
                  </a:txBody>
                  <a:tcPr anchor="ctr"/>
                </a:tc>
                <a:extLst>
                  <a:ext uri="{0D108BD9-81ED-4DB2-BD59-A6C34878D82A}">
                    <a16:rowId xmlns:a16="http://schemas.microsoft.com/office/drawing/2014/main" val="1980996777"/>
                  </a:ext>
                </a:extLst>
              </a:tr>
              <a:tr h="1318260">
                <a:tc>
                  <a:txBody>
                    <a:bodyPr/>
                    <a:lstStyle/>
                    <a:p>
                      <a:pPr marL="0" algn="ctr" defTabSz="914400" rtl="0" eaLnBrk="1" latinLnBrk="0" hangingPunct="1"/>
                      <a:r>
                        <a:rPr lang="en-US" sz="2400" kern="1200" spc="24" dirty="0">
                          <a:solidFill>
                            <a:srgbClr val="040506"/>
                          </a:solidFill>
                          <a:latin typeface="Montserrat Classic"/>
                          <a:ea typeface="+mn-ea"/>
                          <a:cs typeface="+mn-cs"/>
                        </a:rPr>
                        <a:t>ResNet-50</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~97.51</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~46.15</a:t>
                      </a:r>
                      <a:endParaRPr lang="en-IN" sz="2400" kern="1200" spc="24" dirty="0">
                        <a:solidFill>
                          <a:srgbClr val="040506"/>
                        </a:solidFill>
                        <a:latin typeface="Montserrat Classic"/>
                        <a:ea typeface="+mn-ea"/>
                        <a:cs typeface="+mn-cs"/>
                      </a:endParaRPr>
                    </a:p>
                  </a:txBody>
                  <a:tcPr anchor="ctr"/>
                </a:tc>
                <a:tc>
                  <a:txBody>
                    <a:bodyPr/>
                    <a:lstStyle/>
                    <a:p>
                      <a:pPr marL="0" algn="ctr" defTabSz="914400" rtl="0" eaLnBrk="1" latinLnBrk="0" hangingPunct="1"/>
                      <a:r>
                        <a:rPr lang="en-US" sz="2400" kern="1200" spc="24" dirty="0">
                          <a:solidFill>
                            <a:srgbClr val="040506"/>
                          </a:solidFill>
                          <a:latin typeface="Montserrat Classic"/>
                          <a:ea typeface="+mn-ea"/>
                          <a:cs typeface="+mn-cs"/>
                        </a:rPr>
                        <a:t>--</a:t>
                      </a:r>
                      <a:endParaRPr lang="en-IN" sz="2400" kern="1200" spc="24" dirty="0">
                        <a:solidFill>
                          <a:srgbClr val="040506"/>
                        </a:solidFill>
                        <a:latin typeface="Montserrat Classic"/>
                        <a:ea typeface="+mn-ea"/>
                        <a:cs typeface="+mn-cs"/>
                      </a:endParaRPr>
                    </a:p>
                  </a:txBody>
                  <a:tcPr anchor="ctr"/>
                </a:tc>
                <a:extLst>
                  <a:ext uri="{0D108BD9-81ED-4DB2-BD59-A6C34878D82A}">
                    <a16:rowId xmlns:a16="http://schemas.microsoft.com/office/drawing/2014/main" val="574444369"/>
                  </a:ext>
                </a:extLst>
              </a:tr>
            </a:tbl>
          </a:graphicData>
        </a:graphic>
      </p:graphicFrame>
      <p:sp>
        <p:nvSpPr>
          <p:cNvPr id="6" name="TextBox 4">
            <a:extLst>
              <a:ext uri="{FF2B5EF4-FFF2-40B4-BE49-F238E27FC236}">
                <a16:creationId xmlns:a16="http://schemas.microsoft.com/office/drawing/2014/main" id="{B047597D-B49D-F027-1063-275455971034}"/>
              </a:ext>
            </a:extLst>
          </p:cNvPr>
          <p:cNvSpPr txBox="1"/>
          <p:nvPr/>
        </p:nvSpPr>
        <p:spPr>
          <a:xfrm>
            <a:off x="4267200" y="952500"/>
            <a:ext cx="11561384" cy="898369"/>
          </a:xfrm>
          <a:prstGeom prst="rect">
            <a:avLst/>
          </a:prstGeom>
        </p:spPr>
        <p:txBody>
          <a:bodyPr lIns="0" tIns="0" rIns="0" bIns="0" rtlCol="0" anchor="t">
            <a:spAutoFit/>
          </a:bodyPr>
          <a:lstStyle/>
          <a:p>
            <a:pPr marL="0" lvl="0" indent="0" algn="l">
              <a:lnSpc>
                <a:spcPts val="7291"/>
              </a:lnSpc>
              <a:spcBef>
                <a:spcPct val="0"/>
              </a:spcBef>
            </a:pPr>
            <a:r>
              <a:rPr lang="en-US" sz="5283" spc="184" dirty="0">
                <a:solidFill>
                  <a:srgbClr val="010101"/>
                </a:solidFill>
                <a:latin typeface="Archivo Black"/>
                <a:ea typeface="Archivo Black"/>
                <a:cs typeface="Archivo Black"/>
                <a:sym typeface="Archivo Black"/>
              </a:rPr>
              <a:t>COMPARATIVE ANALYSIS </a:t>
            </a:r>
          </a:p>
        </p:txBody>
      </p:sp>
    </p:spTree>
    <p:extLst>
      <p:ext uri="{BB962C8B-B14F-4D97-AF65-F5344CB8AC3E}">
        <p14:creationId xmlns:p14="http://schemas.microsoft.com/office/powerpoint/2010/main" val="194428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0" r="-60"/>
            </a:stretch>
          </a:blipFill>
        </p:spPr>
      </p:sp>
      <p:grpSp>
        <p:nvGrpSpPr>
          <p:cNvPr id="3" name="Group 3"/>
          <p:cNvGrpSpPr/>
          <p:nvPr/>
        </p:nvGrpSpPr>
        <p:grpSpPr>
          <a:xfrm>
            <a:off x="1357312" y="1028700"/>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sp>
        <p:nvSpPr>
          <p:cNvPr id="30" name="Content Placeholder 2">
            <a:extLst>
              <a:ext uri="{FF2B5EF4-FFF2-40B4-BE49-F238E27FC236}">
                <a16:creationId xmlns:a16="http://schemas.microsoft.com/office/drawing/2014/main" id="{63C5108E-D07A-AB8C-AD3A-359A85F32240}"/>
              </a:ext>
            </a:extLst>
          </p:cNvPr>
          <p:cNvSpPr txBox="1">
            <a:spLocks/>
          </p:cNvSpPr>
          <p:nvPr/>
        </p:nvSpPr>
        <p:spPr>
          <a:xfrm>
            <a:off x="2971800" y="3238500"/>
            <a:ext cx="12344400" cy="5029200"/>
          </a:xfrm>
          <a:prstGeom prst="rect">
            <a:avLst/>
          </a:prstGeom>
        </p:spPr>
        <p:txBody>
          <a:bodyPr>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60000"/>
              </a:lnSpc>
              <a:buNone/>
            </a:pPr>
            <a:r>
              <a:rPr lang="en-US" sz="2400" spc="24" dirty="0">
                <a:solidFill>
                  <a:srgbClr val="040506"/>
                </a:solidFill>
                <a:latin typeface="Montserrat Classic"/>
              </a:rPr>
              <a:t>The poor performance of ResNet-50 on the MNIST dataset is primarily due to the model's excessive complexity relative to the simplicity of the MNIST images. ResNet-50, designed for high-resolution, three-channel images like those in the ImageNet dataset, is prone to overfitting when trained on the smaller, low-resolution, single-channel MNIST digits. Additionally, the preprocessing steps—resizing and duplicating channels—may introduce artifacts that further degrade performance. The model's large number of parameters leads to memorizing training data rather than learning generalizable features, resulting in poor test accuracy. Fine-tuning fewer layers and using a less complex model could improve results.</a:t>
            </a:r>
            <a:endParaRPr lang="en-IN" sz="2400" spc="24" dirty="0">
              <a:solidFill>
                <a:srgbClr val="040506"/>
              </a:solidFill>
              <a:latin typeface="Montserrat Classic"/>
            </a:endParaRPr>
          </a:p>
        </p:txBody>
      </p:sp>
      <p:sp>
        <p:nvSpPr>
          <p:cNvPr id="31" name="Title 1">
            <a:extLst>
              <a:ext uri="{FF2B5EF4-FFF2-40B4-BE49-F238E27FC236}">
                <a16:creationId xmlns:a16="http://schemas.microsoft.com/office/drawing/2014/main" id="{FDE8CA7D-1052-C609-7E21-4134F62BA947}"/>
              </a:ext>
            </a:extLst>
          </p:cNvPr>
          <p:cNvSpPr txBox="1">
            <a:spLocks/>
          </p:cNvSpPr>
          <p:nvPr/>
        </p:nvSpPr>
        <p:spPr>
          <a:xfrm>
            <a:off x="2676191" y="1843881"/>
            <a:ext cx="12954000" cy="102076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5283" spc="184" dirty="0">
                <a:solidFill>
                  <a:srgbClr val="010101"/>
                </a:solidFill>
                <a:latin typeface="Archivo Black"/>
              </a:rPr>
              <a:t>Poor</a:t>
            </a:r>
            <a:r>
              <a:rPr lang="en-IN" dirty="0"/>
              <a:t> </a:t>
            </a:r>
            <a:r>
              <a:rPr lang="en-IN" sz="5283" spc="184" dirty="0">
                <a:solidFill>
                  <a:srgbClr val="010101"/>
                </a:solidFill>
                <a:latin typeface="Archivo Black"/>
              </a:rPr>
              <a:t>performance of ResNet-50</a:t>
            </a:r>
          </a:p>
        </p:txBody>
      </p:sp>
    </p:spTree>
    <p:extLst>
      <p:ext uri="{BB962C8B-B14F-4D97-AF65-F5344CB8AC3E}">
        <p14:creationId xmlns:p14="http://schemas.microsoft.com/office/powerpoint/2010/main" val="1635977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0" r="-60"/>
            </a:stretch>
          </a:blipFill>
        </p:spPr>
      </p:sp>
      <p:grpSp>
        <p:nvGrpSpPr>
          <p:cNvPr id="3" name="Group 3"/>
          <p:cNvGrpSpPr/>
          <p:nvPr/>
        </p:nvGrpSpPr>
        <p:grpSpPr>
          <a:xfrm>
            <a:off x="1357312" y="1028700"/>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3022260" y="2242558"/>
            <a:ext cx="3742696" cy="5801883"/>
            <a:chOff x="0" y="0"/>
            <a:chExt cx="812800" cy="1259993"/>
          </a:xfrm>
        </p:grpSpPr>
        <p:sp>
          <p:nvSpPr>
            <p:cNvPr id="7" name="Freeform 7"/>
            <p:cNvSpPr/>
            <p:nvPr/>
          </p:nvSpPr>
          <p:spPr>
            <a:xfrm>
              <a:off x="0" y="0"/>
              <a:ext cx="812800" cy="1259993"/>
            </a:xfrm>
            <a:custGeom>
              <a:avLst/>
              <a:gdLst/>
              <a:ahLst/>
              <a:cxnLst/>
              <a:rect l="l" t="t" r="r" b="b"/>
              <a:pathLst>
                <a:path w="812800" h="1259993">
                  <a:moveTo>
                    <a:pt x="41371" y="0"/>
                  </a:moveTo>
                  <a:lnTo>
                    <a:pt x="771429" y="0"/>
                  </a:lnTo>
                  <a:cubicBezTo>
                    <a:pt x="794278" y="0"/>
                    <a:pt x="812800" y="18522"/>
                    <a:pt x="812800" y="41371"/>
                  </a:cubicBezTo>
                  <a:lnTo>
                    <a:pt x="812800" y="1218622"/>
                  </a:lnTo>
                  <a:cubicBezTo>
                    <a:pt x="812800" y="1241471"/>
                    <a:pt x="794278" y="1259993"/>
                    <a:pt x="771429" y="1259993"/>
                  </a:cubicBezTo>
                  <a:lnTo>
                    <a:pt x="41371" y="1259993"/>
                  </a:lnTo>
                  <a:cubicBezTo>
                    <a:pt x="18522" y="1259993"/>
                    <a:pt x="0" y="1241471"/>
                    <a:pt x="0" y="1218622"/>
                  </a:cubicBezTo>
                  <a:lnTo>
                    <a:pt x="0" y="41371"/>
                  </a:lnTo>
                  <a:cubicBezTo>
                    <a:pt x="0" y="18522"/>
                    <a:pt x="18522" y="0"/>
                    <a:pt x="41371" y="0"/>
                  </a:cubicBezTo>
                  <a:close/>
                </a:path>
              </a:pathLst>
            </a:custGeom>
            <a:solidFill>
              <a:srgbClr val="000000">
                <a:alpha val="0"/>
              </a:srgbClr>
            </a:solidFill>
            <a:ln w="57150" cap="sq">
              <a:solidFill>
                <a:srgbClr val="000000"/>
              </a:solidFill>
              <a:prstDash val="solid"/>
              <a:miter/>
            </a:ln>
          </p:spPr>
        </p:sp>
        <p:sp>
          <p:nvSpPr>
            <p:cNvPr id="8" name="TextBox 8"/>
            <p:cNvSpPr txBox="1"/>
            <p:nvPr/>
          </p:nvSpPr>
          <p:spPr>
            <a:xfrm>
              <a:off x="0" y="-19050"/>
              <a:ext cx="812800" cy="1279043"/>
            </a:xfrm>
            <a:prstGeom prst="rect">
              <a:avLst/>
            </a:prstGeom>
          </p:spPr>
          <p:txBody>
            <a:bodyPr lIns="61608" tIns="61608" rIns="61608" bIns="61608" rtlCol="0" anchor="ctr"/>
            <a:lstStyle/>
            <a:p>
              <a:pPr algn="ctr">
                <a:lnSpc>
                  <a:spcPts val="2859"/>
                </a:lnSpc>
              </a:pPr>
              <a:endParaRPr/>
            </a:p>
          </p:txBody>
        </p:sp>
      </p:grpSp>
      <p:grpSp>
        <p:nvGrpSpPr>
          <p:cNvPr id="9" name="Group 9"/>
          <p:cNvGrpSpPr/>
          <p:nvPr/>
        </p:nvGrpSpPr>
        <p:grpSpPr>
          <a:xfrm>
            <a:off x="3022260" y="4577073"/>
            <a:ext cx="3742696" cy="615625"/>
            <a:chOff x="0" y="0"/>
            <a:chExt cx="812800" cy="133695"/>
          </a:xfrm>
        </p:grpSpPr>
        <p:sp>
          <p:nvSpPr>
            <p:cNvPr id="10" name="Freeform 10"/>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11" name="TextBox 11"/>
            <p:cNvSpPr txBox="1"/>
            <p:nvPr/>
          </p:nvSpPr>
          <p:spPr>
            <a:xfrm>
              <a:off x="0" y="-19050"/>
              <a:ext cx="812800" cy="152745"/>
            </a:xfrm>
            <a:prstGeom prst="rect">
              <a:avLst/>
            </a:prstGeom>
          </p:spPr>
          <p:txBody>
            <a:bodyPr lIns="61608" tIns="61608" rIns="61608" bIns="61608" rtlCol="0" anchor="ctr"/>
            <a:lstStyle/>
            <a:p>
              <a:pPr algn="ctr">
                <a:lnSpc>
                  <a:spcPts val="2859"/>
                </a:lnSpc>
              </a:pPr>
              <a:r>
                <a:rPr lang="en-US" sz="2199">
                  <a:solidFill>
                    <a:srgbClr val="FFFFFF"/>
                  </a:solidFill>
                  <a:latin typeface="Montserrat Classic"/>
                  <a:ea typeface="Montserrat Classic"/>
                  <a:cs typeface="Montserrat Classic"/>
                  <a:sym typeface="Montserrat Classic"/>
                </a:rPr>
                <a:t>LeNet-5</a:t>
              </a:r>
            </a:p>
          </p:txBody>
        </p:sp>
      </p:grpSp>
      <p:sp>
        <p:nvSpPr>
          <p:cNvPr id="12" name="TextBox 12"/>
          <p:cNvSpPr txBox="1"/>
          <p:nvPr/>
        </p:nvSpPr>
        <p:spPr>
          <a:xfrm>
            <a:off x="3197439" y="5448763"/>
            <a:ext cx="3301255" cy="2179266"/>
          </a:xfrm>
          <a:prstGeom prst="rect">
            <a:avLst/>
          </a:prstGeom>
        </p:spPr>
        <p:txBody>
          <a:bodyPr lIns="0" tIns="0" rIns="0" bIns="0" rtlCol="0" anchor="t">
            <a:spAutoFit/>
          </a:bodyPr>
          <a:lstStyle/>
          <a:p>
            <a:pPr algn="ctr">
              <a:lnSpc>
                <a:spcPts val="2527"/>
              </a:lnSpc>
            </a:pPr>
            <a:r>
              <a:rPr lang="en-US" sz="1831" spc="179">
                <a:solidFill>
                  <a:srgbClr val="231F20"/>
                </a:solidFill>
                <a:latin typeface="Montserrat Light"/>
                <a:ea typeface="Montserrat Light"/>
                <a:cs typeface="Montserrat Light"/>
                <a:sym typeface="Montserrat Light"/>
              </a:rPr>
              <a:t>High accuracy with relatively few parameters, but lacks data augmentation for improved generalization.</a:t>
            </a:r>
          </a:p>
          <a:p>
            <a:pPr marL="0" lvl="0" indent="0" algn="ctr">
              <a:lnSpc>
                <a:spcPts val="2527"/>
              </a:lnSpc>
              <a:spcBef>
                <a:spcPct val="0"/>
              </a:spcBef>
            </a:pPr>
            <a:endParaRPr lang="en-US" sz="1831" spc="179">
              <a:solidFill>
                <a:srgbClr val="231F20"/>
              </a:solidFill>
              <a:latin typeface="Montserrat Light"/>
              <a:ea typeface="Montserrat Light"/>
              <a:cs typeface="Montserrat Light"/>
              <a:sym typeface="Montserrat Light"/>
            </a:endParaRPr>
          </a:p>
        </p:txBody>
      </p:sp>
      <p:sp>
        <p:nvSpPr>
          <p:cNvPr id="13" name="Freeform 13"/>
          <p:cNvSpPr/>
          <p:nvPr/>
        </p:nvSpPr>
        <p:spPr>
          <a:xfrm>
            <a:off x="4431674" y="2845015"/>
            <a:ext cx="957564" cy="1183506"/>
          </a:xfrm>
          <a:custGeom>
            <a:avLst/>
            <a:gdLst/>
            <a:ahLst/>
            <a:cxnLst/>
            <a:rect l="l" t="t" r="r" b="b"/>
            <a:pathLst>
              <a:path w="957564" h="1183506">
                <a:moveTo>
                  <a:pt x="0" y="0"/>
                </a:moveTo>
                <a:lnTo>
                  <a:pt x="957564" y="0"/>
                </a:lnTo>
                <a:lnTo>
                  <a:pt x="957564" y="1183506"/>
                </a:lnTo>
                <a:lnTo>
                  <a:pt x="0" y="11835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7703742" y="2242558"/>
            <a:ext cx="3742696" cy="5801883"/>
            <a:chOff x="0" y="0"/>
            <a:chExt cx="812800" cy="1259993"/>
          </a:xfrm>
        </p:grpSpPr>
        <p:sp>
          <p:nvSpPr>
            <p:cNvPr id="15" name="Freeform 15"/>
            <p:cNvSpPr/>
            <p:nvPr/>
          </p:nvSpPr>
          <p:spPr>
            <a:xfrm>
              <a:off x="0" y="0"/>
              <a:ext cx="812800" cy="1259993"/>
            </a:xfrm>
            <a:custGeom>
              <a:avLst/>
              <a:gdLst/>
              <a:ahLst/>
              <a:cxnLst/>
              <a:rect l="l" t="t" r="r" b="b"/>
              <a:pathLst>
                <a:path w="812800" h="1259993">
                  <a:moveTo>
                    <a:pt x="41371" y="0"/>
                  </a:moveTo>
                  <a:lnTo>
                    <a:pt x="771429" y="0"/>
                  </a:lnTo>
                  <a:cubicBezTo>
                    <a:pt x="794278" y="0"/>
                    <a:pt x="812800" y="18522"/>
                    <a:pt x="812800" y="41371"/>
                  </a:cubicBezTo>
                  <a:lnTo>
                    <a:pt x="812800" y="1218622"/>
                  </a:lnTo>
                  <a:cubicBezTo>
                    <a:pt x="812800" y="1241471"/>
                    <a:pt x="794278" y="1259993"/>
                    <a:pt x="771429" y="1259993"/>
                  </a:cubicBezTo>
                  <a:lnTo>
                    <a:pt x="41371" y="1259993"/>
                  </a:lnTo>
                  <a:cubicBezTo>
                    <a:pt x="18522" y="1259993"/>
                    <a:pt x="0" y="1241471"/>
                    <a:pt x="0" y="1218622"/>
                  </a:cubicBezTo>
                  <a:lnTo>
                    <a:pt x="0" y="41371"/>
                  </a:lnTo>
                  <a:cubicBezTo>
                    <a:pt x="0" y="18522"/>
                    <a:pt x="18522" y="0"/>
                    <a:pt x="41371" y="0"/>
                  </a:cubicBezTo>
                  <a:close/>
                </a:path>
              </a:pathLst>
            </a:custGeom>
            <a:solidFill>
              <a:srgbClr val="000000">
                <a:alpha val="0"/>
              </a:srgbClr>
            </a:solidFill>
            <a:ln w="57150" cap="sq">
              <a:solidFill>
                <a:srgbClr val="000000"/>
              </a:solidFill>
              <a:prstDash val="solid"/>
              <a:miter/>
            </a:ln>
          </p:spPr>
        </p:sp>
        <p:sp>
          <p:nvSpPr>
            <p:cNvPr id="16" name="TextBox 16"/>
            <p:cNvSpPr txBox="1"/>
            <p:nvPr/>
          </p:nvSpPr>
          <p:spPr>
            <a:xfrm>
              <a:off x="0" y="-19050"/>
              <a:ext cx="812800" cy="1279043"/>
            </a:xfrm>
            <a:prstGeom prst="rect">
              <a:avLst/>
            </a:prstGeom>
          </p:spPr>
          <p:txBody>
            <a:bodyPr lIns="61608" tIns="61608" rIns="61608" bIns="61608" rtlCol="0" anchor="ctr"/>
            <a:lstStyle/>
            <a:p>
              <a:pPr algn="ctr">
                <a:lnSpc>
                  <a:spcPts val="2859"/>
                </a:lnSpc>
              </a:pPr>
              <a:endParaRPr/>
            </a:p>
          </p:txBody>
        </p:sp>
      </p:grpSp>
      <p:grpSp>
        <p:nvGrpSpPr>
          <p:cNvPr id="17" name="Group 17"/>
          <p:cNvGrpSpPr/>
          <p:nvPr/>
        </p:nvGrpSpPr>
        <p:grpSpPr>
          <a:xfrm>
            <a:off x="7703742" y="4577073"/>
            <a:ext cx="3742696" cy="615625"/>
            <a:chOff x="0" y="0"/>
            <a:chExt cx="812800" cy="133695"/>
          </a:xfrm>
        </p:grpSpPr>
        <p:sp>
          <p:nvSpPr>
            <p:cNvPr id="18" name="Freeform 18"/>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19" name="TextBox 19"/>
            <p:cNvSpPr txBox="1"/>
            <p:nvPr/>
          </p:nvSpPr>
          <p:spPr>
            <a:xfrm>
              <a:off x="0" y="-19050"/>
              <a:ext cx="812800" cy="152745"/>
            </a:xfrm>
            <a:prstGeom prst="rect">
              <a:avLst/>
            </a:prstGeom>
          </p:spPr>
          <p:txBody>
            <a:bodyPr lIns="61608" tIns="61608" rIns="61608" bIns="61608" rtlCol="0" anchor="ctr"/>
            <a:lstStyle/>
            <a:p>
              <a:pPr algn="ctr">
                <a:lnSpc>
                  <a:spcPts val="2859"/>
                </a:lnSpc>
              </a:pPr>
              <a:r>
                <a:rPr lang="en-US" sz="2199" dirty="0">
                  <a:solidFill>
                    <a:srgbClr val="FFFFFF"/>
                  </a:solidFill>
                  <a:latin typeface="Montserrat Classic"/>
                  <a:ea typeface="Montserrat Classic"/>
                  <a:cs typeface="Montserrat Classic"/>
                  <a:sym typeface="Montserrat Classic"/>
                </a:rPr>
                <a:t>Basic MLP</a:t>
              </a:r>
            </a:p>
          </p:txBody>
        </p:sp>
      </p:grpSp>
      <p:sp>
        <p:nvSpPr>
          <p:cNvPr id="20" name="TextBox 20"/>
          <p:cNvSpPr txBox="1"/>
          <p:nvPr/>
        </p:nvSpPr>
        <p:spPr>
          <a:xfrm>
            <a:off x="7878921" y="5448763"/>
            <a:ext cx="3301255" cy="1243677"/>
          </a:xfrm>
          <a:prstGeom prst="rect">
            <a:avLst/>
          </a:prstGeom>
        </p:spPr>
        <p:txBody>
          <a:bodyPr lIns="0" tIns="0" rIns="0" bIns="0" rtlCol="0" anchor="t">
            <a:spAutoFit/>
          </a:bodyPr>
          <a:lstStyle/>
          <a:p>
            <a:pPr marL="0" lvl="0" indent="0" algn="ctr">
              <a:lnSpc>
                <a:spcPts val="2527"/>
              </a:lnSpc>
              <a:spcBef>
                <a:spcPct val="0"/>
              </a:spcBef>
            </a:pPr>
            <a:r>
              <a:rPr lang="en-US" sz="1831" spc="179">
                <a:solidFill>
                  <a:srgbClr val="231F20"/>
                </a:solidFill>
                <a:latin typeface="Montserrat Light"/>
                <a:ea typeface="Montserrat Light"/>
                <a:cs typeface="Montserrat Light"/>
                <a:sym typeface="Montserrat Light"/>
              </a:rPr>
              <a:t>Good accuracy but requires significantly more parameters, making it less efficient.</a:t>
            </a:r>
          </a:p>
        </p:txBody>
      </p:sp>
      <p:sp>
        <p:nvSpPr>
          <p:cNvPr id="21" name="Freeform 21"/>
          <p:cNvSpPr/>
          <p:nvPr/>
        </p:nvSpPr>
        <p:spPr>
          <a:xfrm>
            <a:off x="9113157" y="2845015"/>
            <a:ext cx="957564" cy="1183506"/>
          </a:xfrm>
          <a:custGeom>
            <a:avLst/>
            <a:gdLst/>
            <a:ahLst/>
            <a:cxnLst/>
            <a:rect l="l" t="t" r="r" b="b"/>
            <a:pathLst>
              <a:path w="957564" h="1183506">
                <a:moveTo>
                  <a:pt x="0" y="0"/>
                </a:moveTo>
                <a:lnTo>
                  <a:pt x="957563" y="0"/>
                </a:lnTo>
                <a:lnTo>
                  <a:pt x="957563" y="1183506"/>
                </a:lnTo>
                <a:lnTo>
                  <a:pt x="0" y="11835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2" name="Group 22"/>
          <p:cNvGrpSpPr/>
          <p:nvPr/>
        </p:nvGrpSpPr>
        <p:grpSpPr>
          <a:xfrm>
            <a:off x="12389413" y="2242558"/>
            <a:ext cx="3742696" cy="5801883"/>
            <a:chOff x="0" y="0"/>
            <a:chExt cx="812800" cy="1259993"/>
          </a:xfrm>
        </p:grpSpPr>
        <p:sp>
          <p:nvSpPr>
            <p:cNvPr id="23" name="Freeform 23"/>
            <p:cNvSpPr/>
            <p:nvPr/>
          </p:nvSpPr>
          <p:spPr>
            <a:xfrm>
              <a:off x="0" y="0"/>
              <a:ext cx="812800" cy="1259993"/>
            </a:xfrm>
            <a:custGeom>
              <a:avLst/>
              <a:gdLst/>
              <a:ahLst/>
              <a:cxnLst/>
              <a:rect l="l" t="t" r="r" b="b"/>
              <a:pathLst>
                <a:path w="812800" h="1259993">
                  <a:moveTo>
                    <a:pt x="41371" y="0"/>
                  </a:moveTo>
                  <a:lnTo>
                    <a:pt x="771429" y="0"/>
                  </a:lnTo>
                  <a:cubicBezTo>
                    <a:pt x="794278" y="0"/>
                    <a:pt x="812800" y="18522"/>
                    <a:pt x="812800" y="41371"/>
                  </a:cubicBezTo>
                  <a:lnTo>
                    <a:pt x="812800" y="1218622"/>
                  </a:lnTo>
                  <a:cubicBezTo>
                    <a:pt x="812800" y="1241471"/>
                    <a:pt x="794278" y="1259993"/>
                    <a:pt x="771429" y="1259993"/>
                  </a:cubicBezTo>
                  <a:lnTo>
                    <a:pt x="41371" y="1259993"/>
                  </a:lnTo>
                  <a:cubicBezTo>
                    <a:pt x="18522" y="1259993"/>
                    <a:pt x="0" y="1241471"/>
                    <a:pt x="0" y="1218622"/>
                  </a:cubicBezTo>
                  <a:lnTo>
                    <a:pt x="0" y="41371"/>
                  </a:lnTo>
                  <a:cubicBezTo>
                    <a:pt x="0" y="18522"/>
                    <a:pt x="18522" y="0"/>
                    <a:pt x="41371" y="0"/>
                  </a:cubicBezTo>
                  <a:close/>
                </a:path>
              </a:pathLst>
            </a:custGeom>
            <a:solidFill>
              <a:srgbClr val="000000">
                <a:alpha val="0"/>
              </a:srgbClr>
            </a:solidFill>
            <a:ln w="57150" cap="sq">
              <a:solidFill>
                <a:srgbClr val="000000"/>
              </a:solidFill>
              <a:prstDash val="solid"/>
              <a:miter/>
            </a:ln>
          </p:spPr>
        </p:sp>
        <p:sp>
          <p:nvSpPr>
            <p:cNvPr id="24" name="TextBox 24"/>
            <p:cNvSpPr txBox="1"/>
            <p:nvPr/>
          </p:nvSpPr>
          <p:spPr>
            <a:xfrm>
              <a:off x="0" y="-19050"/>
              <a:ext cx="812800" cy="1279043"/>
            </a:xfrm>
            <a:prstGeom prst="rect">
              <a:avLst/>
            </a:prstGeom>
          </p:spPr>
          <p:txBody>
            <a:bodyPr lIns="61608" tIns="61608" rIns="61608" bIns="61608" rtlCol="0" anchor="ctr"/>
            <a:lstStyle/>
            <a:p>
              <a:pPr algn="ctr">
                <a:lnSpc>
                  <a:spcPts val="2859"/>
                </a:lnSpc>
              </a:pPr>
              <a:endParaRPr/>
            </a:p>
          </p:txBody>
        </p:sp>
      </p:grpSp>
      <p:grpSp>
        <p:nvGrpSpPr>
          <p:cNvPr id="25" name="Group 25"/>
          <p:cNvGrpSpPr/>
          <p:nvPr/>
        </p:nvGrpSpPr>
        <p:grpSpPr>
          <a:xfrm>
            <a:off x="12389413" y="4577073"/>
            <a:ext cx="3742696" cy="872401"/>
            <a:chOff x="0" y="0"/>
            <a:chExt cx="812800" cy="189459"/>
          </a:xfrm>
        </p:grpSpPr>
        <p:sp>
          <p:nvSpPr>
            <p:cNvPr id="26" name="Freeform 26"/>
            <p:cNvSpPr/>
            <p:nvPr/>
          </p:nvSpPr>
          <p:spPr>
            <a:xfrm>
              <a:off x="0" y="0"/>
              <a:ext cx="812800" cy="189459"/>
            </a:xfrm>
            <a:custGeom>
              <a:avLst/>
              <a:gdLst/>
              <a:ahLst/>
              <a:cxnLst/>
              <a:rect l="l" t="t" r="r" b="b"/>
              <a:pathLst>
                <a:path w="812800" h="189459">
                  <a:moveTo>
                    <a:pt x="0" y="0"/>
                  </a:moveTo>
                  <a:lnTo>
                    <a:pt x="812800" y="0"/>
                  </a:lnTo>
                  <a:lnTo>
                    <a:pt x="812800" y="189459"/>
                  </a:lnTo>
                  <a:lnTo>
                    <a:pt x="0" y="189459"/>
                  </a:lnTo>
                  <a:close/>
                </a:path>
              </a:pathLst>
            </a:custGeom>
            <a:solidFill>
              <a:srgbClr val="000000"/>
            </a:solidFill>
          </p:spPr>
        </p:sp>
        <p:sp>
          <p:nvSpPr>
            <p:cNvPr id="27" name="TextBox 27"/>
            <p:cNvSpPr txBox="1"/>
            <p:nvPr/>
          </p:nvSpPr>
          <p:spPr>
            <a:xfrm>
              <a:off x="0" y="-19050"/>
              <a:ext cx="812800" cy="208509"/>
            </a:xfrm>
            <a:prstGeom prst="rect">
              <a:avLst/>
            </a:prstGeom>
          </p:spPr>
          <p:txBody>
            <a:bodyPr lIns="61608" tIns="61608" rIns="61608" bIns="61608" rtlCol="0" anchor="ctr"/>
            <a:lstStyle/>
            <a:p>
              <a:pPr algn="ctr">
                <a:lnSpc>
                  <a:spcPts val="2859"/>
                </a:lnSpc>
              </a:pPr>
              <a:r>
                <a:rPr lang="en-US" sz="2199" dirty="0">
                  <a:solidFill>
                    <a:srgbClr val="FFFFFF"/>
                  </a:solidFill>
                  <a:latin typeface="Montserrat Classic"/>
                  <a:ea typeface="Montserrat Classic"/>
                  <a:cs typeface="Montserrat Classic"/>
                  <a:sym typeface="Montserrat Classic"/>
                </a:rPr>
                <a:t>CNN with Data Augmentation</a:t>
              </a:r>
            </a:p>
          </p:txBody>
        </p:sp>
      </p:grpSp>
      <p:sp>
        <p:nvSpPr>
          <p:cNvPr id="28" name="TextBox 28"/>
          <p:cNvSpPr txBox="1"/>
          <p:nvPr/>
        </p:nvSpPr>
        <p:spPr>
          <a:xfrm>
            <a:off x="12610133" y="5675561"/>
            <a:ext cx="3301255" cy="1555540"/>
          </a:xfrm>
          <a:prstGeom prst="rect">
            <a:avLst/>
          </a:prstGeom>
        </p:spPr>
        <p:txBody>
          <a:bodyPr lIns="0" tIns="0" rIns="0" bIns="0" rtlCol="0" anchor="t">
            <a:spAutoFit/>
          </a:bodyPr>
          <a:lstStyle/>
          <a:p>
            <a:pPr marL="0" lvl="0" indent="0" algn="ctr">
              <a:lnSpc>
                <a:spcPts val="2527"/>
              </a:lnSpc>
              <a:spcBef>
                <a:spcPct val="0"/>
              </a:spcBef>
            </a:pPr>
            <a:r>
              <a:rPr lang="en-US" sz="1831" spc="179">
                <a:solidFill>
                  <a:srgbClr val="231F20"/>
                </a:solidFill>
                <a:latin typeface="Montserrat Light"/>
                <a:ea typeface="Montserrat Light"/>
                <a:cs typeface="Montserrat Light"/>
                <a:sym typeface="Montserrat Light"/>
              </a:rPr>
              <a:t>Highest accuracy with efficient parameter usage, demonstrating the benefits of data augmentation.</a:t>
            </a:r>
          </a:p>
        </p:txBody>
      </p:sp>
      <p:sp>
        <p:nvSpPr>
          <p:cNvPr id="29" name="Freeform 29"/>
          <p:cNvSpPr/>
          <p:nvPr/>
        </p:nvSpPr>
        <p:spPr>
          <a:xfrm>
            <a:off x="13798827" y="2845015"/>
            <a:ext cx="957564" cy="1183506"/>
          </a:xfrm>
          <a:custGeom>
            <a:avLst/>
            <a:gdLst/>
            <a:ahLst/>
            <a:cxnLst/>
            <a:rect l="l" t="t" r="r" b="b"/>
            <a:pathLst>
              <a:path w="957564" h="1183506">
                <a:moveTo>
                  <a:pt x="0" y="0"/>
                </a:moveTo>
                <a:lnTo>
                  <a:pt x="957564" y="0"/>
                </a:lnTo>
                <a:lnTo>
                  <a:pt x="957564" y="1183506"/>
                </a:lnTo>
                <a:lnTo>
                  <a:pt x="0" y="11835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4410190" y="-7563"/>
            <a:ext cx="1710961" cy="1067498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t="-138007" r="-209499" b="-60060"/>
            </a:stretch>
          </a:blipFill>
        </p:spPr>
      </p:sp>
      <p:sp>
        <p:nvSpPr>
          <p:cNvPr id="7" name="Freeform 7"/>
          <p:cNvSpPr/>
          <p:nvPr/>
        </p:nvSpPr>
        <p:spPr>
          <a:xfrm>
            <a:off x="-1105670" y="0"/>
            <a:ext cx="9279173" cy="9279173"/>
          </a:xfrm>
          <a:custGeom>
            <a:avLst/>
            <a:gdLst/>
            <a:ahLst/>
            <a:cxnLst/>
            <a:rect l="l" t="t" r="r" b="b"/>
            <a:pathLst>
              <a:path w="9279173" h="9279173">
                <a:moveTo>
                  <a:pt x="0" y="0"/>
                </a:moveTo>
                <a:lnTo>
                  <a:pt x="9279173" y="0"/>
                </a:lnTo>
                <a:lnTo>
                  <a:pt x="9279173" y="9279173"/>
                </a:lnTo>
                <a:lnTo>
                  <a:pt x="0" y="9279173"/>
                </a:lnTo>
                <a:lnTo>
                  <a:pt x="0" y="0"/>
                </a:lnTo>
                <a:close/>
              </a:path>
            </a:pathLst>
          </a:custGeom>
          <a:blipFill>
            <a:blip r:embed="rId4"/>
            <a:stretch>
              <a:fillRect/>
            </a:stretch>
          </a:blipFill>
        </p:spPr>
      </p:sp>
      <p:sp>
        <p:nvSpPr>
          <p:cNvPr id="8" name="TextBox 8"/>
          <p:cNvSpPr txBox="1"/>
          <p:nvPr/>
        </p:nvSpPr>
        <p:spPr>
          <a:xfrm>
            <a:off x="8571884" y="2933700"/>
            <a:ext cx="7265382" cy="898369"/>
          </a:xfrm>
          <a:prstGeom prst="rect">
            <a:avLst/>
          </a:prstGeom>
        </p:spPr>
        <p:txBody>
          <a:bodyPr lIns="0" tIns="0" rIns="0" bIns="0" rtlCol="0" anchor="t">
            <a:spAutoFit/>
          </a:bodyPr>
          <a:lstStyle/>
          <a:p>
            <a:pPr marL="0" lvl="0" indent="0" algn="l">
              <a:lnSpc>
                <a:spcPts val="7291"/>
              </a:lnSpc>
              <a:spcBef>
                <a:spcPct val="0"/>
              </a:spcBef>
            </a:pPr>
            <a:r>
              <a:rPr lang="en-US" sz="5283" spc="184" dirty="0">
                <a:solidFill>
                  <a:srgbClr val="010101"/>
                </a:solidFill>
                <a:latin typeface="Archivo Black"/>
                <a:ea typeface="Archivo Black"/>
                <a:cs typeface="Archivo Black"/>
                <a:sym typeface="Archivo Black"/>
              </a:rPr>
              <a:t>USER INTERFACE </a:t>
            </a:r>
          </a:p>
        </p:txBody>
      </p:sp>
      <p:sp>
        <p:nvSpPr>
          <p:cNvPr id="9" name="TextBox 9"/>
          <p:cNvSpPr txBox="1"/>
          <p:nvPr/>
        </p:nvSpPr>
        <p:spPr>
          <a:xfrm>
            <a:off x="8036923" y="4750761"/>
            <a:ext cx="8259855" cy="2493375"/>
          </a:xfrm>
          <a:prstGeom prst="rect">
            <a:avLst/>
          </a:prstGeom>
        </p:spPr>
        <p:txBody>
          <a:bodyPr lIns="0" tIns="0" rIns="0" bIns="0" rtlCol="0" anchor="t">
            <a:spAutoFit/>
          </a:bodyPr>
          <a:lstStyle/>
          <a:p>
            <a:pPr algn="ctr">
              <a:lnSpc>
                <a:spcPct val="150000"/>
              </a:lnSpc>
            </a:pPr>
            <a:r>
              <a:rPr lang="en-US" sz="2800" spc="24" dirty="0">
                <a:solidFill>
                  <a:srgbClr val="040506"/>
                </a:solidFill>
                <a:latin typeface="Montserrat Classic"/>
                <a:sym typeface="Montserrat Light"/>
              </a:rPr>
              <a:t>A Flask-based web application was developed to provide a user-friendly interface for uploading images and receiving predictions from the trained models.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30EC2A-25B2-0922-492D-B7E3ED67D483}"/>
              </a:ext>
            </a:extLst>
          </p:cNvPr>
          <p:cNvPicPr>
            <a:picLocks noChangeAspect="1"/>
          </p:cNvPicPr>
          <p:nvPr/>
        </p:nvPicPr>
        <p:blipFill>
          <a:blip r:embed="rId2"/>
          <a:stretch>
            <a:fillRect/>
          </a:stretch>
        </p:blipFill>
        <p:spPr>
          <a:xfrm>
            <a:off x="1066800" y="647700"/>
            <a:ext cx="16459200" cy="8839200"/>
          </a:xfrm>
          <a:prstGeom prst="rect">
            <a:avLst/>
          </a:prstGeom>
        </p:spPr>
      </p:pic>
    </p:spTree>
    <p:extLst>
      <p:ext uri="{BB962C8B-B14F-4D97-AF65-F5344CB8AC3E}">
        <p14:creationId xmlns:p14="http://schemas.microsoft.com/office/powerpoint/2010/main" val="3528539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A4AC6A-1DED-23BF-4B5F-35DD559A2D1E}"/>
              </a:ext>
            </a:extLst>
          </p:cNvPr>
          <p:cNvPicPr>
            <a:picLocks noChangeAspect="1"/>
          </p:cNvPicPr>
          <p:nvPr/>
        </p:nvPicPr>
        <p:blipFill>
          <a:blip r:embed="rId2"/>
          <a:stretch>
            <a:fillRect/>
          </a:stretch>
        </p:blipFill>
        <p:spPr>
          <a:xfrm>
            <a:off x="1143000" y="1104900"/>
            <a:ext cx="16078200" cy="8229600"/>
          </a:xfrm>
          <a:prstGeom prst="rect">
            <a:avLst/>
          </a:prstGeom>
        </p:spPr>
      </p:pic>
    </p:spTree>
    <p:extLst>
      <p:ext uri="{BB962C8B-B14F-4D97-AF65-F5344CB8AC3E}">
        <p14:creationId xmlns:p14="http://schemas.microsoft.com/office/powerpoint/2010/main" val="1649567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1D321C-D91C-35FA-CB74-31BF5474DFE1}"/>
              </a:ext>
            </a:extLst>
          </p:cNvPr>
          <p:cNvPicPr>
            <a:picLocks noChangeAspect="1"/>
          </p:cNvPicPr>
          <p:nvPr/>
        </p:nvPicPr>
        <p:blipFill>
          <a:blip r:embed="rId2"/>
          <a:stretch>
            <a:fillRect/>
          </a:stretch>
        </p:blipFill>
        <p:spPr>
          <a:xfrm>
            <a:off x="1066800" y="952500"/>
            <a:ext cx="16230600" cy="8458200"/>
          </a:xfrm>
          <a:prstGeom prst="rect">
            <a:avLst/>
          </a:prstGeom>
        </p:spPr>
      </p:pic>
    </p:spTree>
    <p:extLst>
      <p:ext uri="{BB962C8B-B14F-4D97-AF65-F5344CB8AC3E}">
        <p14:creationId xmlns:p14="http://schemas.microsoft.com/office/powerpoint/2010/main" val="662533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11277">
            <a:off x="9261101" y="1500259"/>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4" name="Freeform 4"/>
          <p:cNvSpPr/>
          <p:nvPr/>
        </p:nvSpPr>
        <p:spPr>
          <a:xfrm rot="-8949716">
            <a:off x="-2342739" y="8347255"/>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5" name="TextBox 5"/>
          <p:cNvSpPr txBox="1"/>
          <p:nvPr/>
        </p:nvSpPr>
        <p:spPr>
          <a:xfrm>
            <a:off x="2436756" y="1468972"/>
            <a:ext cx="9537014" cy="898369"/>
          </a:xfrm>
          <a:prstGeom prst="rect">
            <a:avLst/>
          </a:prstGeom>
        </p:spPr>
        <p:txBody>
          <a:bodyPr lIns="0" tIns="0" rIns="0" bIns="0" rtlCol="0" anchor="t">
            <a:spAutoFit/>
          </a:bodyPr>
          <a:lstStyle/>
          <a:p>
            <a:pPr marL="0" lvl="0" indent="0" algn="l">
              <a:lnSpc>
                <a:spcPts val="7291"/>
              </a:lnSpc>
              <a:spcBef>
                <a:spcPct val="0"/>
              </a:spcBef>
            </a:pPr>
            <a:r>
              <a:rPr lang="en-US" sz="5283" spc="184">
                <a:solidFill>
                  <a:srgbClr val="010101"/>
                </a:solidFill>
                <a:latin typeface="Archivo Black"/>
                <a:ea typeface="Archivo Black"/>
                <a:cs typeface="Archivo Black"/>
                <a:sym typeface="Archivo Black"/>
              </a:rPr>
              <a:t>TEAM MEMBERS </a:t>
            </a:r>
          </a:p>
        </p:txBody>
      </p:sp>
      <p:sp>
        <p:nvSpPr>
          <p:cNvPr id="6" name="Freeform 6"/>
          <p:cNvSpPr/>
          <p:nvPr/>
        </p:nvSpPr>
        <p:spPr>
          <a:xfrm>
            <a:off x="3802124" y="5015890"/>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7" name="Freeform 7"/>
          <p:cNvSpPr/>
          <p:nvPr/>
        </p:nvSpPr>
        <p:spPr>
          <a:xfrm>
            <a:off x="11016914" y="4958778"/>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8" name="Freeform 8"/>
          <p:cNvSpPr/>
          <p:nvPr/>
        </p:nvSpPr>
        <p:spPr>
          <a:xfrm>
            <a:off x="3802124" y="7668412"/>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9" name="Freeform 9"/>
          <p:cNvSpPr/>
          <p:nvPr/>
        </p:nvSpPr>
        <p:spPr>
          <a:xfrm>
            <a:off x="11016914" y="7819154"/>
            <a:ext cx="4988948" cy="528334"/>
          </a:xfrm>
          <a:custGeom>
            <a:avLst/>
            <a:gdLst/>
            <a:ahLst/>
            <a:cxnLst/>
            <a:rect l="l" t="t" r="r" b="b"/>
            <a:pathLst>
              <a:path w="4988948" h="528334">
                <a:moveTo>
                  <a:pt x="0" y="0"/>
                </a:moveTo>
                <a:lnTo>
                  <a:pt x="4988948" y="0"/>
                </a:lnTo>
                <a:lnTo>
                  <a:pt x="4988948" y="528333"/>
                </a:lnTo>
                <a:lnTo>
                  <a:pt x="0" y="528333"/>
                </a:lnTo>
                <a:lnTo>
                  <a:pt x="0" y="0"/>
                </a:lnTo>
                <a:close/>
              </a:path>
            </a:pathLst>
          </a:custGeom>
          <a:blipFill>
            <a:blip r:embed="rId3"/>
            <a:stretch>
              <a:fillRect t="-86495"/>
            </a:stretch>
          </a:blipFill>
        </p:spPr>
      </p:sp>
      <p:grpSp>
        <p:nvGrpSpPr>
          <p:cNvPr id="10" name="Group 10"/>
          <p:cNvGrpSpPr/>
          <p:nvPr/>
        </p:nvGrpSpPr>
        <p:grpSpPr>
          <a:xfrm>
            <a:off x="3301345" y="3322618"/>
            <a:ext cx="5489727" cy="1761958"/>
            <a:chOff x="0" y="0"/>
            <a:chExt cx="1569119" cy="503617"/>
          </a:xfrm>
        </p:grpSpPr>
        <p:sp>
          <p:nvSpPr>
            <p:cNvPr id="11" name="Freeform 11"/>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12" name="TextBox 12"/>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13" name="TextBox 13"/>
          <p:cNvSpPr txBox="1"/>
          <p:nvPr/>
        </p:nvSpPr>
        <p:spPr>
          <a:xfrm>
            <a:off x="4661652" y="3448259"/>
            <a:ext cx="2282831" cy="346947"/>
          </a:xfrm>
          <a:prstGeom prst="rect">
            <a:avLst/>
          </a:prstGeom>
        </p:spPr>
        <p:txBody>
          <a:bodyPr lIns="0" tIns="0" rIns="0" bIns="0" rtlCol="0" anchor="t">
            <a:spAutoFit/>
          </a:bodyPr>
          <a:lstStyle/>
          <a:p>
            <a:pPr algn="l">
              <a:lnSpc>
                <a:spcPts val="2641"/>
              </a:lnSpc>
              <a:spcBef>
                <a:spcPct val="0"/>
              </a:spcBef>
            </a:pPr>
            <a:r>
              <a:rPr lang="en-US" sz="1887" spc="-37">
                <a:solidFill>
                  <a:srgbClr val="FFFFFF"/>
                </a:solidFill>
                <a:latin typeface="Montserrat Light Bold"/>
                <a:ea typeface="Montserrat Light Bold"/>
                <a:cs typeface="Montserrat Light Bold"/>
                <a:sym typeface="Montserrat Light Bold"/>
              </a:rPr>
              <a:t>Sai keerthan</a:t>
            </a:r>
          </a:p>
        </p:txBody>
      </p:sp>
      <p:sp>
        <p:nvSpPr>
          <p:cNvPr id="14" name="TextBox 14"/>
          <p:cNvSpPr txBox="1"/>
          <p:nvPr/>
        </p:nvSpPr>
        <p:spPr>
          <a:xfrm>
            <a:off x="4661652" y="3829837"/>
            <a:ext cx="3894757" cy="1052741"/>
          </a:xfrm>
          <a:prstGeom prst="rect">
            <a:avLst/>
          </a:prstGeom>
        </p:spPr>
        <p:txBody>
          <a:bodyPr lIns="0" tIns="0" rIns="0" bIns="0" rtlCol="0" anchor="t">
            <a:spAutoFit/>
          </a:bodyPr>
          <a:lstStyle/>
          <a:p>
            <a:pPr algn="l">
              <a:lnSpc>
                <a:spcPts val="2125"/>
              </a:lnSpc>
            </a:pPr>
            <a:r>
              <a:rPr lang="en-US" sz="1518">
                <a:solidFill>
                  <a:srgbClr val="FFFFFF"/>
                </a:solidFill>
                <a:latin typeface="Montserrat Light"/>
                <a:ea typeface="Montserrat Light"/>
                <a:cs typeface="Montserrat Light"/>
                <a:sym typeface="Montserrat Light"/>
              </a:rPr>
              <a:t>computer science engineering </a:t>
            </a:r>
          </a:p>
          <a:p>
            <a:pPr algn="l">
              <a:lnSpc>
                <a:spcPts val="2125"/>
              </a:lnSpc>
            </a:pPr>
            <a:r>
              <a:rPr lang="en-US" sz="1518">
                <a:solidFill>
                  <a:srgbClr val="FFFFFF"/>
                </a:solidFill>
                <a:latin typeface="Montserrat Light"/>
                <a:ea typeface="Montserrat Light"/>
                <a:cs typeface="Montserrat Light"/>
                <a:sym typeface="Montserrat Light"/>
              </a:rPr>
              <a:t>3rd year</a:t>
            </a:r>
          </a:p>
          <a:p>
            <a:pPr algn="l">
              <a:lnSpc>
                <a:spcPts val="2125"/>
              </a:lnSpc>
            </a:pPr>
            <a:r>
              <a:rPr lang="en-US" sz="1518">
                <a:solidFill>
                  <a:srgbClr val="FFFFFF"/>
                </a:solidFill>
                <a:latin typeface="Montserrat Light"/>
                <a:ea typeface="Montserrat Light"/>
                <a:cs typeface="Montserrat Light"/>
                <a:sym typeface="Montserrat Light"/>
              </a:rPr>
              <a:t>SRM UNIVERSITY AP</a:t>
            </a:r>
          </a:p>
          <a:p>
            <a:pPr algn="l">
              <a:lnSpc>
                <a:spcPts val="2125"/>
              </a:lnSpc>
              <a:spcBef>
                <a:spcPct val="0"/>
              </a:spcBef>
            </a:pPr>
            <a:endParaRPr lang="en-US" sz="1518">
              <a:solidFill>
                <a:srgbClr val="FFFFFF"/>
              </a:solidFill>
              <a:latin typeface="Montserrat Light"/>
              <a:ea typeface="Montserrat Light"/>
              <a:cs typeface="Montserrat Light"/>
              <a:sym typeface="Montserrat Light"/>
            </a:endParaRPr>
          </a:p>
        </p:txBody>
      </p:sp>
      <p:grpSp>
        <p:nvGrpSpPr>
          <p:cNvPr id="15" name="Group 15"/>
          <p:cNvGrpSpPr/>
          <p:nvPr/>
        </p:nvGrpSpPr>
        <p:grpSpPr>
          <a:xfrm>
            <a:off x="10516135" y="3322618"/>
            <a:ext cx="5489727" cy="1761958"/>
            <a:chOff x="0" y="0"/>
            <a:chExt cx="1569119" cy="503617"/>
          </a:xfrm>
        </p:grpSpPr>
        <p:sp>
          <p:nvSpPr>
            <p:cNvPr id="16" name="Freeform 16"/>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17" name="TextBox 17"/>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18" name="TextBox 18"/>
          <p:cNvSpPr txBox="1"/>
          <p:nvPr/>
        </p:nvSpPr>
        <p:spPr>
          <a:xfrm>
            <a:off x="11876442" y="3829837"/>
            <a:ext cx="3894757" cy="1052741"/>
          </a:xfrm>
          <a:prstGeom prst="rect">
            <a:avLst/>
          </a:prstGeom>
        </p:spPr>
        <p:txBody>
          <a:bodyPr lIns="0" tIns="0" rIns="0" bIns="0" rtlCol="0" anchor="t">
            <a:spAutoFit/>
          </a:bodyPr>
          <a:lstStyle/>
          <a:p>
            <a:pPr algn="l">
              <a:lnSpc>
                <a:spcPts val="2125"/>
              </a:lnSpc>
            </a:pPr>
            <a:r>
              <a:rPr lang="en-US" sz="1518">
                <a:solidFill>
                  <a:srgbClr val="FFFFFF"/>
                </a:solidFill>
                <a:latin typeface="Montserrat Light"/>
                <a:ea typeface="Montserrat Light"/>
                <a:cs typeface="Montserrat Light"/>
                <a:sym typeface="Montserrat Light"/>
              </a:rPr>
              <a:t>computer science and engineering </a:t>
            </a:r>
          </a:p>
          <a:p>
            <a:pPr algn="l">
              <a:lnSpc>
                <a:spcPts val="2125"/>
              </a:lnSpc>
            </a:pPr>
            <a:r>
              <a:rPr lang="en-US" sz="1518">
                <a:solidFill>
                  <a:srgbClr val="FFFFFF"/>
                </a:solidFill>
                <a:latin typeface="Montserrat Light"/>
                <a:ea typeface="Montserrat Light"/>
                <a:cs typeface="Montserrat Light"/>
                <a:sym typeface="Montserrat Light"/>
              </a:rPr>
              <a:t>3rd year </a:t>
            </a:r>
          </a:p>
          <a:p>
            <a:pPr algn="l">
              <a:lnSpc>
                <a:spcPts val="2125"/>
              </a:lnSpc>
              <a:spcBef>
                <a:spcPct val="0"/>
              </a:spcBef>
            </a:pPr>
            <a:r>
              <a:rPr lang="en-US" sz="1518">
                <a:solidFill>
                  <a:srgbClr val="FFFFFF"/>
                </a:solidFill>
                <a:latin typeface="Montserrat Light"/>
                <a:ea typeface="Montserrat Light"/>
                <a:cs typeface="Montserrat Light"/>
                <a:sym typeface="Montserrat Light"/>
              </a:rPr>
              <a:t>Mysore College of Engineering and Management.</a:t>
            </a:r>
          </a:p>
        </p:txBody>
      </p:sp>
      <p:grpSp>
        <p:nvGrpSpPr>
          <p:cNvPr id="19" name="Group 19"/>
          <p:cNvGrpSpPr/>
          <p:nvPr/>
        </p:nvGrpSpPr>
        <p:grpSpPr>
          <a:xfrm>
            <a:off x="3301345" y="6108451"/>
            <a:ext cx="5489727" cy="1761958"/>
            <a:chOff x="0" y="0"/>
            <a:chExt cx="1569119" cy="503617"/>
          </a:xfrm>
        </p:grpSpPr>
        <p:sp>
          <p:nvSpPr>
            <p:cNvPr id="20" name="Freeform 20"/>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21" name="TextBox 21"/>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22" name="TextBox 22"/>
          <p:cNvSpPr txBox="1"/>
          <p:nvPr/>
        </p:nvSpPr>
        <p:spPr>
          <a:xfrm>
            <a:off x="4661652" y="6234092"/>
            <a:ext cx="2826376" cy="346947"/>
          </a:xfrm>
          <a:prstGeom prst="rect">
            <a:avLst/>
          </a:prstGeom>
        </p:spPr>
        <p:txBody>
          <a:bodyPr lIns="0" tIns="0" rIns="0" bIns="0" rtlCol="0" anchor="t">
            <a:spAutoFit/>
          </a:bodyPr>
          <a:lstStyle/>
          <a:p>
            <a:pPr algn="l">
              <a:lnSpc>
                <a:spcPts val="2641"/>
              </a:lnSpc>
              <a:spcBef>
                <a:spcPct val="0"/>
              </a:spcBef>
            </a:pPr>
            <a:r>
              <a:rPr lang="en-US" sz="1887" spc="-37">
                <a:solidFill>
                  <a:srgbClr val="FFFFFF"/>
                </a:solidFill>
                <a:latin typeface="Montserrat Light Bold"/>
                <a:ea typeface="Montserrat Light Bold"/>
                <a:cs typeface="Montserrat Light Bold"/>
                <a:sym typeface="Montserrat Light Bold"/>
              </a:rPr>
              <a:t>Digambar Dhanagar</a:t>
            </a:r>
          </a:p>
        </p:txBody>
      </p:sp>
      <p:sp>
        <p:nvSpPr>
          <p:cNvPr id="23" name="TextBox 23"/>
          <p:cNvSpPr txBox="1"/>
          <p:nvPr/>
        </p:nvSpPr>
        <p:spPr>
          <a:xfrm>
            <a:off x="4661652" y="6615671"/>
            <a:ext cx="3894757" cy="526136"/>
          </a:xfrm>
          <a:prstGeom prst="rect">
            <a:avLst/>
          </a:prstGeom>
        </p:spPr>
        <p:txBody>
          <a:bodyPr lIns="0" tIns="0" rIns="0" bIns="0" rtlCol="0" anchor="t">
            <a:spAutoFit/>
          </a:bodyPr>
          <a:lstStyle/>
          <a:p>
            <a:pPr algn="l">
              <a:lnSpc>
                <a:spcPts val="2125"/>
              </a:lnSpc>
            </a:pPr>
            <a:r>
              <a:rPr lang="en-US" sz="1518">
                <a:solidFill>
                  <a:srgbClr val="FFFFFF"/>
                </a:solidFill>
                <a:latin typeface="Montserrat Light"/>
                <a:ea typeface="Montserrat Light"/>
                <a:cs typeface="Montserrat Light"/>
                <a:sym typeface="Montserrat Light"/>
              </a:rPr>
              <a:t>Atlassian Engineer </a:t>
            </a:r>
          </a:p>
          <a:p>
            <a:pPr algn="l">
              <a:lnSpc>
                <a:spcPts val="2125"/>
              </a:lnSpc>
              <a:spcBef>
                <a:spcPct val="0"/>
              </a:spcBef>
            </a:pPr>
            <a:r>
              <a:rPr lang="en-US" sz="1518">
                <a:solidFill>
                  <a:srgbClr val="FFFFFF"/>
                </a:solidFill>
                <a:latin typeface="Montserrat Light"/>
                <a:ea typeface="Montserrat Light"/>
                <a:cs typeface="Montserrat Light"/>
                <a:sym typeface="Montserrat Light"/>
              </a:rPr>
              <a:t>Company: Padah Solutions pvt LTD.</a:t>
            </a:r>
          </a:p>
        </p:txBody>
      </p:sp>
      <p:grpSp>
        <p:nvGrpSpPr>
          <p:cNvPr id="24" name="Group 24"/>
          <p:cNvGrpSpPr/>
          <p:nvPr/>
        </p:nvGrpSpPr>
        <p:grpSpPr>
          <a:xfrm>
            <a:off x="10516135" y="6108451"/>
            <a:ext cx="5489727" cy="1761958"/>
            <a:chOff x="0" y="0"/>
            <a:chExt cx="1569119" cy="503617"/>
          </a:xfrm>
        </p:grpSpPr>
        <p:sp>
          <p:nvSpPr>
            <p:cNvPr id="25" name="Freeform 25"/>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26" name="TextBox 26"/>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27" name="TextBox 27"/>
          <p:cNvSpPr txBox="1"/>
          <p:nvPr/>
        </p:nvSpPr>
        <p:spPr>
          <a:xfrm>
            <a:off x="11876442" y="6234092"/>
            <a:ext cx="2282831" cy="346947"/>
          </a:xfrm>
          <a:prstGeom prst="rect">
            <a:avLst/>
          </a:prstGeom>
        </p:spPr>
        <p:txBody>
          <a:bodyPr lIns="0" tIns="0" rIns="0" bIns="0" rtlCol="0" anchor="t">
            <a:spAutoFit/>
          </a:bodyPr>
          <a:lstStyle/>
          <a:p>
            <a:pPr algn="l">
              <a:lnSpc>
                <a:spcPts val="2641"/>
              </a:lnSpc>
              <a:spcBef>
                <a:spcPct val="0"/>
              </a:spcBef>
            </a:pPr>
            <a:r>
              <a:rPr lang="en-US" sz="1887" spc="-37">
                <a:solidFill>
                  <a:srgbClr val="FFFFFF"/>
                </a:solidFill>
                <a:latin typeface="Montserrat Light Bold"/>
                <a:ea typeface="Montserrat Light Bold"/>
                <a:cs typeface="Montserrat Light Bold"/>
                <a:sym typeface="Montserrat Light Bold"/>
              </a:rPr>
              <a:t>Jyothika sujith </a:t>
            </a:r>
          </a:p>
        </p:txBody>
      </p:sp>
      <p:sp>
        <p:nvSpPr>
          <p:cNvPr id="28" name="TextBox 28"/>
          <p:cNvSpPr txBox="1"/>
          <p:nvPr/>
        </p:nvSpPr>
        <p:spPr>
          <a:xfrm>
            <a:off x="11876442" y="6615671"/>
            <a:ext cx="3894757" cy="789439"/>
          </a:xfrm>
          <a:prstGeom prst="rect">
            <a:avLst/>
          </a:prstGeom>
        </p:spPr>
        <p:txBody>
          <a:bodyPr lIns="0" tIns="0" rIns="0" bIns="0" rtlCol="0" anchor="t">
            <a:spAutoFit/>
          </a:bodyPr>
          <a:lstStyle/>
          <a:p>
            <a:pPr algn="l">
              <a:lnSpc>
                <a:spcPts val="2125"/>
              </a:lnSpc>
            </a:pPr>
            <a:r>
              <a:rPr lang="en-US" sz="1518">
                <a:solidFill>
                  <a:srgbClr val="FFFFFF"/>
                </a:solidFill>
                <a:latin typeface="Montserrat Light"/>
                <a:ea typeface="Montserrat Light"/>
                <a:cs typeface="Montserrat Light"/>
                <a:sym typeface="Montserrat Light"/>
              </a:rPr>
              <a:t>computer science engineering </a:t>
            </a:r>
          </a:p>
          <a:p>
            <a:pPr algn="l">
              <a:lnSpc>
                <a:spcPts val="2125"/>
              </a:lnSpc>
            </a:pPr>
            <a:r>
              <a:rPr lang="en-US" sz="1518">
                <a:solidFill>
                  <a:srgbClr val="FFFFFF"/>
                </a:solidFill>
                <a:latin typeface="Montserrat Light"/>
                <a:ea typeface="Montserrat Light"/>
                <a:cs typeface="Montserrat Light"/>
                <a:sym typeface="Montserrat Light"/>
              </a:rPr>
              <a:t>3rd year </a:t>
            </a:r>
          </a:p>
          <a:p>
            <a:pPr algn="l">
              <a:lnSpc>
                <a:spcPts val="2125"/>
              </a:lnSpc>
              <a:spcBef>
                <a:spcPct val="0"/>
              </a:spcBef>
            </a:pPr>
            <a:r>
              <a:rPr lang="en-US" sz="1518">
                <a:solidFill>
                  <a:srgbClr val="FFFFFF"/>
                </a:solidFill>
                <a:latin typeface="Montserrat Light"/>
                <a:ea typeface="Montserrat Light"/>
                <a:cs typeface="Montserrat Light"/>
                <a:sym typeface="Montserrat Light"/>
              </a:rPr>
              <a:t>Mahendra Engineering College </a:t>
            </a:r>
          </a:p>
        </p:txBody>
      </p:sp>
      <p:grpSp>
        <p:nvGrpSpPr>
          <p:cNvPr id="29" name="Group 29"/>
          <p:cNvGrpSpPr>
            <a:grpSpLocks noChangeAspect="1"/>
          </p:cNvGrpSpPr>
          <p:nvPr/>
        </p:nvGrpSpPr>
        <p:grpSpPr>
          <a:xfrm>
            <a:off x="-46214" y="6719168"/>
            <a:ext cx="6342811" cy="3567832"/>
            <a:chOff x="0" y="0"/>
            <a:chExt cx="6089457" cy="3425320"/>
          </a:xfrm>
        </p:grpSpPr>
        <p:sp>
          <p:nvSpPr>
            <p:cNvPr id="30" name="Freeform 30"/>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solidFill>
              <a:srgbClr val="D94D4D"/>
            </a:solidFill>
          </p:spPr>
        </p:sp>
        <p:sp>
          <p:nvSpPr>
            <p:cNvPr id="31" name="Freeform 31"/>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blipFill>
              <a:blip r:embed="rId4"/>
              <a:stretch>
                <a:fillRect t="-109599" b="-57735"/>
              </a:stretch>
            </a:blipFill>
          </p:spPr>
        </p:sp>
      </p:grpSp>
      <p:grpSp>
        <p:nvGrpSpPr>
          <p:cNvPr id="32" name="Group 32"/>
          <p:cNvGrpSpPr>
            <a:grpSpLocks noChangeAspect="1"/>
          </p:cNvGrpSpPr>
          <p:nvPr/>
        </p:nvGrpSpPr>
        <p:grpSpPr>
          <a:xfrm>
            <a:off x="11006092" y="-6332"/>
            <a:ext cx="7281908" cy="4096074"/>
            <a:chOff x="0" y="0"/>
            <a:chExt cx="6089457" cy="3425320"/>
          </a:xfrm>
        </p:grpSpPr>
        <p:sp>
          <p:nvSpPr>
            <p:cNvPr id="33" name="Freeform 33"/>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34" name="Freeform 34"/>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54237" b="-112429"/>
              </a:stretch>
            </a:blipFill>
          </p:spPr>
        </p:sp>
      </p:grpSp>
      <p:sp>
        <p:nvSpPr>
          <p:cNvPr id="35" name="TextBox 35"/>
          <p:cNvSpPr txBox="1"/>
          <p:nvPr/>
        </p:nvSpPr>
        <p:spPr>
          <a:xfrm>
            <a:off x="11876442" y="3448259"/>
            <a:ext cx="2282831" cy="346947"/>
          </a:xfrm>
          <a:prstGeom prst="rect">
            <a:avLst/>
          </a:prstGeom>
        </p:spPr>
        <p:txBody>
          <a:bodyPr lIns="0" tIns="0" rIns="0" bIns="0" rtlCol="0" anchor="t">
            <a:spAutoFit/>
          </a:bodyPr>
          <a:lstStyle/>
          <a:p>
            <a:pPr algn="l">
              <a:lnSpc>
                <a:spcPts val="2641"/>
              </a:lnSpc>
              <a:spcBef>
                <a:spcPct val="0"/>
              </a:spcBef>
            </a:pPr>
            <a:r>
              <a:rPr lang="en-US" sz="1887" spc="-37">
                <a:solidFill>
                  <a:srgbClr val="FFFFFF"/>
                </a:solidFill>
                <a:latin typeface="Montserrat Light Bold"/>
                <a:ea typeface="Montserrat Light Bold"/>
                <a:cs typeface="Montserrat Light Bold"/>
                <a:sym typeface="Montserrat Light Bold"/>
              </a:rPr>
              <a:t>Chaithra 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877C0-2CF0-6EC7-87D4-3FA06F44B2F4}"/>
              </a:ext>
            </a:extLst>
          </p:cNvPr>
          <p:cNvPicPr>
            <a:picLocks noChangeAspect="1"/>
          </p:cNvPicPr>
          <p:nvPr/>
        </p:nvPicPr>
        <p:blipFill>
          <a:blip r:embed="rId2"/>
          <a:stretch>
            <a:fillRect/>
          </a:stretch>
        </p:blipFill>
        <p:spPr>
          <a:xfrm>
            <a:off x="1219200" y="952500"/>
            <a:ext cx="15849600" cy="8229600"/>
          </a:xfrm>
          <a:prstGeom prst="rect">
            <a:avLst/>
          </a:prstGeom>
        </p:spPr>
      </p:pic>
    </p:spTree>
    <p:extLst>
      <p:ext uri="{BB962C8B-B14F-4D97-AF65-F5344CB8AC3E}">
        <p14:creationId xmlns:p14="http://schemas.microsoft.com/office/powerpoint/2010/main" val="1401379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764344">
            <a:off x="7499531" y="-923721"/>
            <a:ext cx="1088513" cy="11908815"/>
            <a:chOff x="0" y="0"/>
            <a:chExt cx="286687" cy="3136478"/>
          </a:xfrm>
        </p:grpSpPr>
        <p:sp>
          <p:nvSpPr>
            <p:cNvPr id="3" name="Freeform 3"/>
            <p:cNvSpPr/>
            <p:nvPr/>
          </p:nvSpPr>
          <p:spPr>
            <a:xfrm>
              <a:off x="0" y="0"/>
              <a:ext cx="286687" cy="3136478"/>
            </a:xfrm>
            <a:custGeom>
              <a:avLst/>
              <a:gdLst/>
              <a:ahLst/>
              <a:cxnLst/>
              <a:rect l="l" t="t" r="r" b="b"/>
              <a:pathLst>
                <a:path w="286687" h="3136478">
                  <a:moveTo>
                    <a:pt x="0" y="0"/>
                  </a:moveTo>
                  <a:lnTo>
                    <a:pt x="286687" y="0"/>
                  </a:lnTo>
                  <a:lnTo>
                    <a:pt x="286687" y="3136478"/>
                  </a:lnTo>
                  <a:lnTo>
                    <a:pt x="0" y="3136478"/>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3155528"/>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a:grpSpLocks noChangeAspect="1"/>
          </p:cNvGrpSpPr>
          <p:nvPr/>
        </p:nvGrpSpPr>
        <p:grpSpPr>
          <a:xfrm>
            <a:off x="42918" y="0"/>
            <a:ext cx="8585708" cy="10287000"/>
            <a:chOff x="0" y="0"/>
            <a:chExt cx="8585708" cy="10287000"/>
          </a:xfrm>
        </p:grpSpPr>
        <p:sp>
          <p:nvSpPr>
            <p:cNvPr id="6" name="Freeform 6"/>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t="-24072" b="-24072"/>
              </a:stretch>
            </a:blipFill>
          </p:spPr>
        </p:sp>
      </p:grpSp>
      <p:grpSp>
        <p:nvGrpSpPr>
          <p:cNvPr id="7" name="Group 7"/>
          <p:cNvGrpSpPr/>
          <p:nvPr/>
        </p:nvGrpSpPr>
        <p:grpSpPr>
          <a:xfrm>
            <a:off x="5683558" y="984829"/>
            <a:ext cx="9870338" cy="8878884"/>
            <a:chOff x="0" y="0"/>
            <a:chExt cx="2599595" cy="2338472"/>
          </a:xfrm>
        </p:grpSpPr>
        <p:sp>
          <p:nvSpPr>
            <p:cNvPr id="8" name="Freeform 8"/>
            <p:cNvSpPr/>
            <p:nvPr/>
          </p:nvSpPr>
          <p:spPr>
            <a:xfrm>
              <a:off x="0" y="0"/>
              <a:ext cx="2599595" cy="2338472"/>
            </a:xfrm>
            <a:custGeom>
              <a:avLst/>
              <a:gdLst/>
              <a:ahLst/>
              <a:cxnLst/>
              <a:rect l="l" t="t" r="r" b="b"/>
              <a:pathLst>
                <a:path w="2599595" h="2338472">
                  <a:moveTo>
                    <a:pt x="20393" y="0"/>
                  </a:moveTo>
                  <a:lnTo>
                    <a:pt x="2579202" y="0"/>
                  </a:lnTo>
                  <a:cubicBezTo>
                    <a:pt x="2584610" y="0"/>
                    <a:pt x="2589798" y="2149"/>
                    <a:pt x="2593622" y="5973"/>
                  </a:cubicBezTo>
                  <a:cubicBezTo>
                    <a:pt x="2597447" y="9798"/>
                    <a:pt x="2599595" y="14985"/>
                    <a:pt x="2599595" y="20393"/>
                  </a:cubicBezTo>
                  <a:lnTo>
                    <a:pt x="2599595" y="2318078"/>
                  </a:lnTo>
                  <a:cubicBezTo>
                    <a:pt x="2599595" y="2329341"/>
                    <a:pt x="2590465" y="2338472"/>
                    <a:pt x="2579202" y="2338472"/>
                  </a:cubicBezTo>
                  <a:lnTo>
                    <a:pt x="20393" y="2338472"/>
                  </a:lnTo>
                  <a:cubicBezTo>
                    <a:pt x="14985" y="2338472"/>
                    <a:pt x="9798" y="2336323"/>
                    <a:pt x="5973" y="2332499"/>
                  </a:cubicBezTo>
                  <a:cubicBezTo>
                    <a:pt x="2149" y="2328674"/>
                    <a:pt x="0" y="2323487"/>
                    <a:pt x="0" y="2318078"/>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cap="rnd">
              <a:solidFill>
                <a:srgbClr val="000000">
                  <a:alpha val="58824"/>
                </a:srgbClr>
              </a:solidFill>
              <a:prstDash val="solid"/>
              <a:round/>
            </a:ln>
          </p:spPr>
        </p:sp>
        <p:sp>
          <p:nvSpPr>
            <p:cNvPr id="9" name="TextBox 9"/>
            <p:cNvSpPr txBox="1"/>
            <p:nvPr/>
          </p:nvSpPr>
          <p:spPr>
            <a:xfrm>
              <a:off x="0" y="-19050"/>
              <a:ext cx="2599595" cy="2357522"/>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5350571" y="1593771"/>
            <a:ext cx="10203325" cy="898369"/>
          </a:xfrm>
          <a:prstGeom prst="rect">
            <a:avLst/>
          </a:prstGeom>
        </p:spPr>
        <p:txBody>
          <a:bodyPr lIns="0" tIns="0" rIns="0" bIns="0" rtlCol="0" anchor="t">
            <a:spAutoFit/>
          </a:bodyPr>
          <a:lstStyle/>
          <a:p>
            <a:pPr marL="0" lvl="0" indent="0" algn="ctr">
              <a:lnSpc>
                <a:spcPts val="7291"/>
              </a:lnSpc>
              <a:spcBef>
                <a:spcPct val="0"/>
              </a:spcBef>
            </a:pPr>
            <a:r>
              <a:rPr lang="en-US" sz="5283" spc="184">
                <a:solidFill>
                  <a:srgbClr val="010101"/>
                </a:solidFill>
                <a:latin typeface="Archivo Black"/>
                <a:ea typeface="Archivo Black"/>
                <a:cs typeface="Archivo Black"/>
                <a:sym typeface="Archivo Black"/>
              </a:rPr>
              <a:t>CONCLUSION</a:t>
            </a:r>
          </a:p>
        </p:txBody>
      </p:sp>
      <p:sp>
        <p:nvSpPr>
          <p:cNvPr id="11" name="TextBox 11"/>
          <p:cNvSpPr txBox="1"/>
          <p:nvPr/>
        </p:nvSpPr>
        <p:spPr>
          <a:xfrm>
            <a:off x="6098266" y="2590588"/>
            <a:ext cx="9040921" cy="6791539"/>
          </a:xfrm>
          <a:prstGeom prst="rect">
            <a:avLst/>
          </a:prstGeom>
        </p:spPr>
        <p:txBody>
          <a:bodyPr lIns="0" tIns="0" rIns="0" bIns="0" rtlCol="0" anchor="t">
            <a:spAutoFit/>
          </a:bodyPr>
          <a:lstStyle/>
          <a:p>
            <a:pPr algn="just">
              <a:lnSpc>
                <a:spcPts val="3819"/>
              </a:lnSpc>
            </a:pPr>
            <a:r>
              <a:rPr lang="en-US" sz="2871" b="1" spc="22" dirty="0">
                <a:solidFill>
                  <a:srgbClr val="010101"/>
                </a:solidFill>
                <a:latin typeface="Montserrat Light"/>
                <a:ea typeface="Montserrat Light"/>
                <a:cs typeface="Montserrat Light"/>
                <a:sym typeface="Montserrat Light"/>
              </a:rPr>
              <a:t>✓ The study shows that the basic CNN with data augmentation outperforms both LeNet-5 and the basic MLP in terms of training and validation accuracy. </a:t>
            </a:r>
          </a:p>
          <a:p>
            <a:pPr algn="just">
              <a:lnSpc>
                <a:spcPts val="3819"/>
              </a:lnSpc>
            </a:pPr>
            <a:endParaRPr lang="en-US" sz="2871" b="1" spc="22" dirty="0">
              <a:solidFill>
                <a:srgbClr val="010101"/>
              </a:solidFill>
              <a:latin typeface="Montserrat Light"/>
              <a:ea typeface="Montserrat Light"/>
              <a:cs typeface="Montserrat Light"/>
              <a:sym typeface="Montserrat Light"/>
            </a:endParaRPr>
          </a:p>
          <a:p>
            <a:pPr algn="just">
              <a:lnSpc>
                <a:spcPts val="3819"/>
              </a:lnSpc>
            </a:pPr>
            <a:r>
              <a:rPr lang="en-US" sz="2871" b="1" spc="22" dirty="0">
                <a:solidFill>
                  <a:srgbClr val="010101"/>
                </a:solidFill>
                <a:latin typeface="Montserrat Light"/>
                <a:ea typeface="Montserrat Light"/>
                <a:cs typeface="Montserrat Light"/>
                <a:sym typeface="Montserrat Light"/>
              </a:rPr>
              <a:t>✓ Data augmentation significantly enhances the model's ability to generalize to new data, resulting in superior performance. </a:t>
            </a:r>
          </a:p>
          <a:p>
            <a:pPr algn="just">
              <a:lnSpc>
                <a:spcPts val="3819"/>
              </a:lnSpc>
            </a:pPr>
            <a:endParaRPr lang="en-US" sz="2871" b="1" spc="22" dirty="0">
              <a:solidFill>
                <a:srgbClr val="010101"/>
              </a:solidFill>
              <a:latin typeface="Montserrat Light"/>
              <a:ea typeface="Montserrat Light"/>
              <a:cs typeface="Montserrat Light"/>
              <a:sym typeface="Montserrat Light"/>
            </a:endParaRPr>
          </a:p>
          <a:p>
            <a:pPr algn="just">
              <a:lnSpc>
                <a:spcPts val="3819"/>
              </a:lnSpc>
            </a:pPr>
            <a:r>
              <a:rPr lang="en-US" sz="2871" b="1" spc="22" dirty="0">
                <a:solidFill>
                  <a:srgbClr val="010101"/>
                </a:solidFill>
                <a:latin typeface="Montserrat Light"/>
                <a:ea typeface="Montserrat Light"/>
                <a:cs typeface="Montserrat Light"/>
                <a:sym typeface="Montserrat Light"/>
              </a:rPr>
              <a:t>✓ The LeNet-5 model provides a good balance between accuracy and computational efficiency, while the basic MLP, despite achieving high accuracy, is less efficient due to its larger number of parameters.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73209" b="-73209"/>
            </a:stretch>
          </a:blipFill>
        </p:spPr>
      </p:sp>
      <p:sp>
        <p:nvSpPr>
          <p:cNvPr id="7" name="TextBox 7"/>
          <p:cNvSpPr txBox="1"/>
          <p:nvPr/>
        </p:nvSpPr>
        <p:spPr>
          <a:xfrm>
            <a:off x="4559819" y="1357867"/>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ea typeface="Archivo Black"/>
                <a:cs typeface="Archivo Black"/>
                <a:sym typeface="Archivo Black"/>
              </a:rPr>
              <a:t>CONTENT</a:t>
            </a:r>
          </a:p>
        </p:txBody>
      </p:sp>
      <p:sp>
        <p:nvSpPr>
          <p:cNvPr id="8" name="TextBox 8"/>
          <p:cNvSpPr txBox="1"/>
          <p:nvPr/>
        </p:nvSpPr>
        <p:spPr>
          <a:xfrm>
            <a:off x="1480250" y="502920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a:solidFill>
                  <a:srgbClr val="231F20"/>
                </a:solidFill>
                <a:latin typeface="Montserrat Classic Bold"/>
                <a:ea typeface="Montserrat Classic Bold"/>
                <a:cs typeface="Montserrat Classic Bold"/>
                <a:sym typeface="Montserrat Classic Bold"/>
              </a:rPr>
              <a:t>01</a:t>
            </a:r>
          </a:p>
        </p:txBody>
      </p:sp>
      <p:sp>
        <p:nvSpPr>
          <p:cNvPr id="9" name="TextBox 9"/>
          <p:cNvSpPr txBox="1"/>
          <p:nvPr/>
        </p:nvSpPr>
        <p:spPr>
          <a:xfrm>
            <a:off x="1028700" y="6058920"/>
            <a:ext cx="2743420" cy="428062"/>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Abstract </a:t>
            </a:r>
          </a:p>
        </p:txBody>
      </p:sp>
      <p:sp>
        <p:nvSpPr>
          <p:cNvPr id="10" name="TextBox 10"/>
          <p:cNvSpPr txBox="1"/>
          <p:nvPr/>
        </p:nvSpPr>
        <p:spPr>
          <a:xfrm>
            <a:off x="4756496" y="507303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02</a:t>
            </a:r>
          </a:p>
        </p:txBody>
      </p:sp>
      <p:sp>
        <p:nvSpPr>
          <p:cNvPr id="11" name="TextBox 11"/>
          <p:cNvSpPr txBox="1"/>
          <p:nvPr/>
        </p:nvSpPr>
        <p:spPr>
          <a:xfrm>
            <a:off x="4304946" y="6102752"/>
            <a:ext cx="2743420" cy="428062"/>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Introduction </a:t>
            </a:r>
          </a:p>
        </p:txBody>
      </p:sp>
      <p:sp>
        <p:nvSpPr>
          <p:cNvPr id="12" name="TextBox 12"/>
          <p:cNvSpPr txBox="1"/>
          <p:nvPr/>
        </p:nvSpPr>
        <p:spPr>
          <a:xfrm>
            <a:off x="8032742" y="502920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03</a:t>
            </a:r>
          </a:p>
        </p:txBody>
      </p:sp>
      <p:sp>
        <p:nvSpPr>
          <p:cNvPr id="13" name="TextBox 13"/>
          <p:cNvSpPr txBox="1"/>
          <p:nvPr/>
        </p:nvSpPr>
        <p:spPr>
          <a:xfrm>
            <a:off x="7581191" y="6058920"/>
            <a:ext cx="2743420" cy="866200"/>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About the dataset</a:t>
            </a:r>
          </a:p>
        </p:txBody>
      </p:sp>
      <p:sp>
        <p:nvSpPr>
          <p:cNvPr id="14" name="TextBox 14"/>
          <p:cNvSpPr txBox="1"/>
          <p:nvPr/>
        </p:nvSpPr>
        <p:spPr>
          <a:xfrm>
            <a:off x="11306574" y="5073032"/>
            <a:ext cx="1840320" cy="1048688"/>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04</a:t>
            </a:r>
          </a:p>
        </p:txBody>
      </p:sp>
      <p:sp>
        <p:nvSpPr>
          <p:cNvPr id="15" name="TextBox 15"/>
          <p:cNvSpPr txBox="1"/>
          <p:nvPr/>
        </p:nvSpPr>
        <p:spPr>
          <a:xfrm>
            <a:off x="1489201" y="7134261"/>
            <a:ext cx="1840320" cy="1048688"/>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06</a:t>
            </a:r>
          </a:p>
        </p:txBody>
      </p:sp>
      <p:sp>
        <p:nvSpPr>
          <p:cNvPr id="16" name="TextBox 16"/>
          <p:cNvSpPr txBox="1"/>
          <p:nvPr/>
        </p:nvSpPr>
        <p:spPr>
          <a:xfrm>
            <a:off x="4765446" y="7178093"/>
            <a:ext cx="1840320" cy="1048688"/>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07</a:t>
            </a:r>
          </a:p>
        </p:txBody>
      </p:sp>
      <p:sp>
        <p:nvSpPr>
          <p:cNvPr id="17" name="TextBox 17"/>
          <p:cNvSpPr txBox="1"/>
          <p:nvPr/>
        </p:nvSpPr>
        <p:spPr>
          <a:xfrm>
            <a:off x="1037650" y="8207813"/>
            <a:ext cx="2743420" cy="866200"/>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Data preprocessing </a:t>
            </a:r>
          </a:p>
        </p:txBody>
      </p:sp>
      <p:sp>
        <p:nvSpPr>
          <p:cNvPr id="18" name="TextBox 18"/>
          <p:cNvSpPr txBox="1"/>
          <p:nvPr/>
        </p:nvSpPr>
        <p:spPr>
          <a:xfrm>
            <a:off x="8041692" y="7134261"/>
            <a:ext cx="1840320" cy="1048688"/>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08</a:t>
            </a:r>
          </a:p>
        </p:txBody>
      </p:sp>
      <p:sp>
        <p:nvSpPr>
          <p:cNvPr id="19" name="TextBox 19"/>
          <p:cNvSpPr txBox="1"/>
          <p:nvPr/>
        </p:nvSpPr>
        <p:spPr>
          <a:xfrm>
            <a:off x="4559819" y="8207813"/>
            <a:ext cx="2743420" cy="866200"/>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Comparative analysis </a:t>
            </a:r>
          </a:p>
        </p:txBody>
      </p:sp>
      <p:sp>
        <p:nvSpPr>
          <p:cNvPr id="20" name="TextBox 20"/>
          <p:cNvSpPr txBox="1"/>
          <p:nvPr/>
        </p:nvSpPr>
        <p:spPr>
          <a:xfrm>
            <a:off x="11315524" y="7178093"/>
            <a:ext cx="1840320" cy="1048688"/>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09</a:t>
            </a:r>
          </a:p>
        </p:txBody>
      </p:sp>
      <p:sp>
        <p:nvSpPr>
          <p:cNvPr id="21" name="TextBox 21"/>
          <p:cNvSpPr txBox="1"/>
          <p:nvPr/>
        </p:nvSpPr>
        <p:spPr>
          <a:xfrm>
            <a:off x="7781240" y="8207813"/>
            <a:ext cx="2743420" cy="428062"/>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Results </a:t>
            </a:r>
          </a:p>
        </p:txBody>
      </p:sp>
      <p:sp>
        <p:nvSpPr>
          <p:cNvPr id="22" name="TextBox 22"/>
          <p:cNvSpPr txBox="1"/>
          <p:nvPr/>
        </p:nvSpPr>
        <p:spPr>
          <a:xfrm>
            <a:off x="14131844" y="5101690"/>
            <a:ext cx="1840320" cy="1048688"/>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05</a:t>
            </a:r>
          </a:p>
        </p:txBody>
      </p:sp>
      <p:sp>
        <p:nvSpPr>
          <p:cNvPr id="23" name="TextBox 23"/>
          <p:cNvSpPr txBox="1"/>
          <p:nvPr/>
        </p:nvSpPr>
        <p:spPr>
          <a:xfrm>
            <a:off x="14131844" y="7134261"/>
            <a:ext cx="1840320" cy="1048688"/>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ea typeface="Montserrat Classic Bold"/>
                <a:cs typeface="Montserrat Classic Bold"/>
                <a:sym typeface="Montserrat Classic Bold"/>
              </a:rPr>
              <a:t>10</a:t>
            </a:r>
          </a:p>
        </p:txBody>
      </p:sp>
      <p:sp>
        <p:nvSpPr>
          <p:cNvPr id="24" name="TextBox 24"/>
          <p:cNvSpPr txBox="1"/>
          <p:nvPr/>
        </p:nvSpPr>
        <p:spPr>
          <a:xfrm>
            <a:off x="10984760" y="8179156"/>
            <a:ext cx="2743420" cy="428062"/>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User interface </a:t>
            </a:r>
          </a:p>
        </p:txBody>
      </p:sp>
      <p:sp>
        <p:nvSpPr>
          <p:cNvPr id="25" name="TextBox 25"/>
          <p:cNvSpPr txBox="1"/>
          <p:nvPr/>
        </p:nvSpPr>
        <p:spPr>
          <a:xfrm>
            <a:off x="13728181" y="8207813"/>
            <a:ext cx="2743420" cy="428062"/>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Conclusion </a:t>
            </a:r>
          </a:p>
        </p:txBody>
      </p:sp>
      <p:sp>
        <p:nvSpPr>
          <p:cNvPr id="26" name="TextBox 26"/>
          <p:cNvSpPr txBox="1"/>
          <p:nvPr/>
        </p:nvSpPr>
        <p:spPr>
          <a:xfrm>
            <a:off x="10984760" y="6058920"/>
            <a:ext cx="2743420" cy="428062"/>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Methodology </a:t>
            </a:r>
          </a:p>
        </p:txBody>
      </p:sp>
      <p:sp>
        <p:nvSpPr>
          <p:cNvPr id="27" name="TextBox 27"/>
          <p:cNvSpPr txBox="1"/>
          <p:nvPr/>
        </p:nvSpPr>
        <p:spPr>
          <a:xfrm>
            <a:off x="13728181" y="6058920"/>
            <a:ext cx="2743420" cy="866200"/>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Model Architecture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t="-17523" b="-17523"/>
              </a:stretch>
            </a:blipFill>
          </p:spPr>
        </p:sp>
      </p:grpSp>
      <p:grpSp>
        <p:nvGrpSpPr>
          <p:cNvPr id="7" name="Group 7"/>
          <p:cNvGrpSpPr/>
          <p:nvPr/>
        </p:nvGrpSpPr>
        <p:grpSpPr>
          <a:xfrm>
            <a:off x="293287" y="3600450"/>
            <a:ext cx="1828744" cy="1828744"/>
            <a:chOff x="0" y="0"/>
            <a:chExt cx="2438325" cy="2438325"/>
          </a:xfrm>
        </p:grpSpPr>
        <p:grpSp>
          <p:nvGrpSpPr>
            <p:cNvPr id="8" name="Group 8"/>
            <p:cNvGrpSpPr/>
            <p:nvPr/>
          </p:nvGrpSpPr>
          <p:grpSpPr>
            <a:xfrm>
              <a:off x="0" y="0"/>
              <a:ext cx="2438325" cy="243832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575395" y="532542"/>
              <a:ext cx="1390944" cy="1373241"/>
            </a:xfrm>
            <a:custGeom>
              <a:avLst/>
              <a:gdLst/>
              <a:ahLst/>
              <a:cxnLst/>
              <a:rect l="l" t="t" r="r" b="b"/>
              <a:pathLst>
                <a:path w="1390944" h="1373241">
                  <a:moveTo>
                    <a:pt x="0" y="0"/>
                  </a:moveTo>
                  <a:lnTo>
                    <a:pt x="1390944" y="0"/>
                  </a:lnTo>
                  <a:lnTo>
                    <a:pt x="1390944" y="1373241"/>
                  </a:lnTo>
                  <a:lnTo>
                    <a:pt x="0" y="13732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2" name="Group 12"/>
          <p:cNvGrpSpPr/>
          <p:nvPr/>
        </p:nvGrpSpPr>
        <p:grpSpPr>
          <a:xfrm>
            <a:off x="-3950263" y="803081"/>
            <a:ext cx="15859325" cy="2258023"/>
            <a:chOff x="0" y="0"/>
            <a:chExt cx="1537211" cy="218865"/>
          </a:xfrm>
        </p:grpSpPr>
        <p:sp>
          <p:nvSpPr>
            <p:cNvPr id="13" name="Freeform 13"/>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14" name="TextBox 14"/>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5" name="TextBox 15"/>
          <p:cNvSpPr txBox="1"/>
          <p:nvPr/>
        </p:nvSpPr>
        <p:spPr>
          <a:xfrm>
            <a:off x="2392168" y="3854508"/>
            <a:ext cx="10104632" cy="6126549"/>
          </a:xfrm>
          <a:prstGeom prst="rect">
            <a:avLst/>
          </a:prstGeom>
        </p:spPr>
        <p:txBody>
          <a:bodyPr wrap="square" lIns="0" tIns="0" rIns="0" bIns="0" rtlCol="0" anchor="t">
            <a:spAutoFit/>
          </a:bodyPr>
          <a:lstStyle/>
          <a:p>
            <a:pPr algn="just">
              <a:lnSpc>
                <a:spcPts val="3204"/>
              </a:lnSpc>
            </a:pPr>
            <a:r>
              <a:rPr lang="en-US" sz="2322" spc="227" dirty="0">
                <a:solidFill>
                  <a:srgbClr val="231F20"/>
                </a:solidFill>
                <a:latin typeface="Montserrat Light"/>
                <a:ea typeface="Montserrat Light"/>
                <a:cs typeface="Montserrat Light"/>
                <a:sym typeface="Montserrat Light"/>
              </a:rPr>
              <a:t>✓ This project presents a comparative analysis of three neural network models—LeNet-5,a Multi-Layer Perceptron (MLP),a Convolutional Neural Network (CNN) and ResNet-50 with data augmentation—trained on the MNIST dataset for handwritten digit recognition. </a:t>
            </a:r>
          </a:p>
          <a:p>
            <a:pPr algn="just">
              <a:lnSpc>
                <a:spcPts val="3204"/>
              </a:lnSpc>
            </a:pPr>
            <a:r>
              <a:rPr lang="en-US" sz="2322" spc="227" dirty="0">
                <a:solidFill>
                  <a:srgbClr val="231F20"/>
                </a:solidFill>
                <a:latin typeface="Montserrat Light"/>
                <a:ea typeface="Montserrat Light"/>
                <a:cs typeface="Montserrat Light"/>
                <a:sym typeface="Montserrat Light"/>
              </a:rPr>
              <a:t>✓ Additionally, a user interface was developed using Flask to facilitate the prediction of handwritten digits using these models. </a:t>
            </a:r>
          </a:p>
          <a:p>
            <a:pPr algn="just">
              <a:lnSpc>
                <a:spcPts val="3204"/>
              </a:lnSpc>
            </a:pPr>
            <a:r>
              <a:rPr lang="en-US" sz="2322" spc="227" dirty="0">
                <a:solidFill>
                  <a:srgbClr val="231F20"/>
                </a:solidFill>
                <a:latin typeface="Montserrat Light"/>
                <a:ea typeface="Montserrat Light"/>
                <a:cs typeface="Montserrat Light"/>
                <a:sym typeface="Montserrat Light"/>
              </a:rPr>
              <a:t>✓ The study highlights the architectural differences, training methodologies, resulting accuracies, and the user interface design for the models.</a:t>
            </a:r>
          </a:p>
          <a:p>
            <a:pPr marL="0" lvl="0" indent="0" algn="just">
              <a:lnSpc>
                <a:spcPts val="3204"/>
              </a:lnSpc>
              <a:spcBef>
                <a:spcPct val="0"/>
              </a:spcBef>
            </a:pPr>
            <a:r>
              <a:rPr lang="en-US" sz="2322" spc="227" dirty="0">
                <a:solidFill>
                  <a:srgbClr val="231F20"/>
                </a:solidFill>
                <a:latin typeface="Montserrat Light"/>
                <a:ea typeface="Montserrat Light"/>
                <a:cs typeface="Montserrat Light"/>
                <a:sym typeface="Montserrat Light"/>
              </a:rPr>
              <a:t>✓ The results indicate that the basic CNN with data augmentation achieves the highest accuracy, demonstrating the effectiveness of data augmentation in improving model performance.</a:t>
            </a:r>
          </a:p>
        </p:txBody>
      </p:sp>
      <p:sp>
        <p:nvSpPr>
          <p:cNvPr id="16" name="TextBox 16"/>
          <p:cNvSpPr txBox="1"/>
          <p:nvPr/>
        </p:nvSpPr>
        <p:spPr>
          <a:xfrm>
            <a:off x="2122031" y="1304859"/>
            <a:ext cx="7416941" cy="1132011"/>
          </a:xfrm>
          <a:prstGeom prst="rect">
            <a:avLst/>
          </a:prstGeom>
        </p:spPr>
        <p:txBody>
          <a:bodyPr lIns="0" tIns="0" rIns="0" bIns="0" rtlCol="0" anchor="t">
            <a:spAutoFit/>
          </a:bodyPr>
          <a:lstStyle/>
          <a:p>
            <a:pPr marL="0" lvl="0" indent="0" algn="ctr">
              <a:lnSpc>
                <a:spcPts val="9286"/>
              </a:lnSpc>
              <a:spcBef>
                <a:spcPct val="0"/>
              </a:spcBef>
            </a:pPr>
            <a:r>
              <a:rPr lang="en-US" sz="6729" spc="53">
                <a:solidFill>
                  <a:srgbClr val="FFFFFF"/>
                </a:solidFill>
                <a:latin typeface="Archivo Black"/>
                <a:ea typeface="Archivo Black"/>
                <a:cs typeface="Archivo Black"/>
                <a:sym typeface="Archivo Black"/>
              </a:rPr>
              <a:t>ABSTRACT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4093832" y="7974968"/>
            <a:ext cx="12118245" cy="1283332"/>
          </a:xfrm>
          <a:custGeom>
            <a:avLst/>
            <a:gdLst/>
            <a:ahLst/>
            <a:cxnLst/>
            <a:rect l="l" t="t" r="r" b="b"/>
            <a:pathLst>
              <a:path w="12118245" h="1283332">
                <a:moveTo>
                  <a:pt x="0" y="0"/>
                </a:moveTo>
                <a:lnTo>
                  <a:pt x="12118245" y="0"/>
                </a:lnTo>
                <a:lnTo>
                  <a:pt x="12118245" y="1283332"/>
                </a:lnTo>
                <a:lnTo>
                  <a:pt x="0" y="1283332"/>
                </a:lnTo>
                <a:lnTo>
                  <a:pt x="0" y="0"/>
                </a:lnTo>
                <a:close/>
              </a:path>
            </a:pathLst>
          </a:custGeom>
          <a:blipFill>
            <a:blip r:embed="rId3"/>
            <a:stretch>
              <a:fillRect t="-86495"/>
            </a:stretch>
          </a:blipFill>
        </p:spPr>
      </p:sp>
      <p:sp>
        <p:nvSpPr>
          <p:cNvPr id="4" name="TextBox 4"/>
          <p:cNvSpPr txBox="1"/>
          <p:nvPr/>
        </p:nvSpPr>
        <p:spPr>
          <a:xfrm>
            <a:off x="5348359" y="837264"/>
            <a:ext cx="6207226" cy="731484"/>
          </a:xfrm>
          <a:prstGeom prst="rect">
            <a:avLst/>
          </a:prstGeom>
        </p:spPr>
        <p:txBody>
          <a:bodyPr lIns="0" tIns="0" rIns="0" bIns="0" rtlCol="0" anchor="t">
            <a:spAutoFit/>
          </a:bodyPr>
          <a:lstStyle/>
          <a:p>
            <a:pPr marL="0" lvl="0" indent="0" algn="l">
              <a:lnSpc>
                <a:spcPts val="5867"/>
              </a:lnSpc>
              <a:spcBef>
                <a:spcPct val="0"/>
              </a:spcBef>
            </a:pPr>
            <a:r>
              <a:rPr lang="en-US" sz="4251" spc="148">
                <a:solidFill>
                  <a:srgbClr val="010101"/>
                </a:solidFill>
                <a:latin typeface="Archivo Black"/>
                <a:ea typeface="Archivo Black"/>
                <a:cs typeface="Archivo Black"/>
                <a:sym typeface="Archivo Black"/>
              </a:rPr>
              <a:t>INTRODUCTION </a:t>
            </a:r>
          </a:p>
        </p:txBody>
      </p:sp>
      <p:grpSp>
        <p:nvGrpSpPr>
          <p:cNvPr id="5" name="Group 5"/>
          <p:cNvGrpSpPr/>
          <p:nvPr/>
        </p:nvGrpSpPr>
        <p:grpSpPr>
          <a:xfrm>
            <a:off x="4033281" y="1653663"/>
            <a:ext cx="12178796" cy="6321304"/>
            <a:chOff x="0" y="0"/>
            <a:chExt cx="2459713" cy="1276694"/>
          </a:xfrm>
        </p:grpSpPr>
        <p:sp>
          <p:nvSpPr>
            <p:cNvPr id="6" name="Freeform 6"/>
            <p:cNvSpPr/>
            <p:nvPr/>
          </p:nvSpPr>
          <p:spPr>
            <a:xfrm>
              <a:off x="0" y="0"/>
              <a:ext cx="2459713" cy="1276694"/>
            </a:xfrm>
            <a:custGeom>
              <a:avLst/>
              <a:gdLst/>
              <a:ahLst/>
              <a:cxnLst/>
              <a:rect l="l" t="t" r="r" b="b"/>
              <a:pathLst>
                <a:path w="2459713" h="1276694">
                  <a:moveTo>
                    <a:pt x="6993" y="0"/>
                  </a:moveTo>
                  <a:lnTo>
                    <a:pt x="2452721" y="0"/>
                  </a:lnTo>
                  <a:cubicBezTo>
                    <a:pt x="2454575" y="0"/>
                    <a:pt x="2456354" y="737"/>
                    <a:pt x="2457665" y="2048"/>
                  </a:cubicBezTo>
                  <a:cubicBezTo>
                    <a:pt x="2458977" y="3359"/>
                    <a:pt x="2459713" y="5138"/>
                    <a:pt x="2459713" y="6993"/>
                  </a:cubicBezTo>
                  <a:lnTo>
                    <a:pt x="2459713" y="1269702"/>
                  </a:lnTo>
                  <a:cubicBezTo>
                    <a:pt x="2459713" y="1273563"/>
                    <a:pt x="2456583" y="1276694"/>
                    <a:pt x="2452721" y="1276694"/>
                  </a:cubicBezTo>
                  <a:lnTo>
                    <a:pt x="6993" y="1276694"/>
                  </a:lnTo>
                  <a:cubicBezTo>
                    <a:pt x="3131" y="1276694"/>
                    <a:pt x="0" y="1273563"/>
                    <a:pt x="0" y="1269702"/>
                  </a:cubicBezTo>
                  <a:lnTo>
                    <a:pt x="0" y="6993"/>
                  </a:lnTo>
                  <a:cubicBezTo>
                    <a:pt x="0" y="3131"/>
                    <a:pt x="3131" y="0"/>
                    <a:pt x="6993" y="0"/>
                  </a:cubicBezTo>
                  <a:close/>
                </a:path>
              </a:pathLst>
            </a:custGeom>
            <a:solidFill>
              <a:srgbClr val="131211"/>
            </a:solidFill>
          </p:spPr>
        </p:sp>
        <p:sp>
          <p:nvSpPr>
            <p:cNvPr id="7" name="TextBox 7"/>
            <p:cNvSpPr txBox="1"/>
            <p:nvPr/>
          </p:nvSpPr>
          <p:spPr>
            <a:xfrm>
              <a:off x="0" y="-9525"/>
              <a:ext cx="2459713" cy="1286219"/>
            </a:xfrm>
            <a:prstGeom prst="rect">
              <a:avLst/>
            </a:prstGeom>
          </p:spPr>
          <p:txBody>
            <a:bodyPr lIns="85855" tIns="85855" rIns="85855" bIns="85855" rtlCol="0" anchor="ctr"/>
            <a:lstStyle/>
            <a:p>
              <a:pPr algn="ctr">
                <a:lnSpc>
                  <a:spcPts val="2860"/>
                </a:lnSpc>
              </a:pPr>
              <a:endParaRPr/>
            </a:p>
          </p:txBody>
        </p:sp>
      </p:grpSp>
      <p:grpSp>
        <p:nvGrpSpPr>
          <p:cNvPr id="8" name="Group 8"/>
          <p:cNvGrpSpPr/>
          <p:nvPr/>
        </p:nvGrpSpPr>
        <p:grpSpPr>
          <a:xfrm>
            <a:off x="2075923" y="1245869"/>
            <a:ext cx="3272436" cy="2812249"/>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0" name="TextBox 10"/>
            <p:cNvSpPr txBox="1"/>
            <p:nvPr/>
          </p:nvSpPr>
          <p:spPr>
            <a:xfrm>
              <a:off x="114300" y="-9525"/>
              <a:ext cx="584200" cy="708025"/>
            </a:xfrm>
            <a:prstGeom prst="rect">
              <a:avLst/>
            </a:prstGeom>
          </p:spPr>
          <p:txBody>
            <a:bodyPr lIns="85855" tIns="85855" rIns="85855" bIns="85855" rtlCol="0" anchor="ctr"/>
            <a:lstStyle/>
            <a:p>
              <a:pPr algn="ctr">
                <a:lnSpc>
                  <a:spcPts val="2860"/>
                </a:lnSpc>
              </a:pPr>
              <a:endParaRPr/>
            </a:p>
          </p:txBody>
        </p:sp>
      </p:grpSp>
      <p:sp>
        <p:nvSpPr>
          <p:cNvPr id="11" name="Freeform 11"/>
          <p:cNvSpPr/>
          <p:nvPr/>
        </p:nvSpPr>
        <p:spPr>
          <a:xfrm>
            <a:off x="2740321" y="1578705"/>
            <a:ext cx="1657149" cy="1808397"/>
          </a:xfrm>
          <a:custGeom>
            <a:avLst/>
            <a:gdLst/>
            <a:ahLst/>
            <a:cxnLst/>
            <a:rect l="l" t="t" r="r" b="b"/>
            <a:pathLst>
              <a:path w="1657149" h="1808397">
                <a:moveTo>
                  <a:pt x="0" y="0"/>
                </a:moveTo>
                <a:lnTo>
                  <a:pt x="1657149" y="0"/>
                </a:lnTo>
                <a:lnTo>
                  <a:pt x="1657149" y="1808397"/>
                </a:lnTo>
                <a:lnTo>
                  <a:pt x="0" y="18083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5682388" y="2604368"/>
            <a:ext cx="10456044" cy="4624023"/>
          </a:xfrm>
          <a:prstGeom prst="rect">
            <a:avLst/>
          </a:prstGeom>
        </p:spPr>
        <p:txBody>
          <a:bodyPr lIns="0" tIns="0" rIns="0" bIns="0" rtlCol="0" anchor="t">
            <a:spAutoFit/>
          </a:bodyPr>
          <a:lstStyle/>
          <a:p>
            <a:pPr algn="l">
              <a:lnSpc>
                <a:spcPts val="3254"/>
              </a:lnSpc>
            </a:pPr>
            <a:r>
              <a:rPr lang="en-US" sz="2358" spc="231" dirty="0">
                <a:solidFill>
                  <a:srgbClr val="F2F4F5"/>
                </a:solidFill>
                <a:latin typeface="Montserrat Light"/>
                <a:ea typeface="Montserrat Light"/>
                <a:cs typeface="Montserrat Light"/>
                <a:sym typeface="Montserrat Light"/>
              </a:rPr>
              <a:t>✓ The MNIST dataset is a widely used benchmark in machine learning, particularly for image classification tasks. </a:t>
            </a:r>
          </a:p>
          <a:p>
            <a:pPr algn="l">
              <a:lnSpc>
                <a:spcPts val="3254"/>
              </a:lnSpc>
            </a:pPr>
            <a:endParaRPr lang="en-US" sz="2358" spc="231" dirty="0">
              <a:solidFill>
                <a:srgbClr val="F2F4F5"/>
              </a:solidFill>
              <a:latin typeface="Montserrat Light"/>
              <a:ea typeface="Montserrat Light"/>
              <a:cs typeface="Montserrat Light"/>
              <a:sym typeface="Montserrat Light"/>
            </a:endParaRPr>
          </a:p>
          <a:p>
            <a:pPr algn="l">
              <a:lnSpc>
                <a:spcPts val="3254"/>
              </a:lnSpc>
            </a:pPr>
            <a:r>
              <a:rPr lang="en-US" sz="2358" spc="231" dirty="0">
                <a:solidFill>
                  <a:srgbClr val="F2F4F5"/>
                </a:solidFill>
                <a:latin typeface="Montserrat Light"/>
                <a:ea typeface="Montserrat Light"/>
                <a:cs typeface="Montserrat Light"/>
                <a:sym typeface="Montserrat Light"/>
              </a:rPr>
              <a:t>✓ This project aims to compare the performance of three different neural network architectures for classifying handwritten digits from the MNIST dataset.</a:t>
            </a:r>
          </a:p>
          <a:p>
            <a:pPr algn="l">
              <a:lnSpc>
                <a:spcPts val="3254"/>
              </a:lnSpc>
            </a:pPr>
            <a:endParaRPr lang="en-US" sz="2358" spc="231" dirty="0">
              <a:solidFill>
                <a:srgbClr val="F2F4F5"/>
              </a:solidFill>
              <a:latin typeface="Montserrat Light"/>
              <a:ea typeface="Montserrat Light"/>
              <a:cs typeface="Montserrat Light"/>
              <a:sym typeface="Montserrat Light"/>
            </a:endParaRPr>
          </a:p>
          <a:p>
            <a:pPr algn="l">
              <a:lnSpc>
                <a:spcPts val="3254"/>
              </a:lnSpc>
            </a:pPr>
            <a:r>
              <a:rPr lang="en-US" sz="2358" spc="231" dirty="0">
                <a:solidFill>
                  <a:srgbClr val="F2F4F5"/>
                </a:solidFill>
                <a:latin typeface="Montserrat Light"/>
                <a:ea typeface="Montserrat Light"/>
                <a:cs typeface="Montserrat Light"/>
                <a:sym typeface="Montserrat Light"/>
              </a:rPr>
              <a:t>✓ Furthermore, a user interface was developed to allow users to upload images of handwritten digits and receive predictions from the trained models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4093832" y="7974968"/>
            <a:ext cx="12118245" cy="1283332"/>
          </a:xfrm>
          <a:custGeom>
            <a:avLst/>
            <a:gdLst/>
            <a:ahLst/>
            <a:cxnLst/>
            <a:rect l="l" t="t" r="r" b="b"/>
            <a:pathLst>
              <a:path w="12118245" h="1283332">
                <a:moveTo>
                  <a:pt x="0" y="0"/>
                </a:moveTo>
                <a:lnTo>
                  <a:pt x="12118245" y="0"/>
                </a:lnTo>
                <a:lnTo>
                  <a:pt x="12118245" y="1283332"/>
                </a:lnTo>
                <a:lnTo>
                  <a:pt x="0" y="1283332"/>
                </a:lnTo>
                <a:lnTo>
                  <a:pt x="0" y="0"/>
                </a:lnTo>
                <a:close/>
              </a:path>
            </a:pathLst>
          </a:custGeom>
          <a:blipFill>
            <a:blip r:embed="rId3"/>
            <a:stretch>
              <a:fillRect t="-86495"/>
            </a:stretch>
          </a:blipFill>
        </p:spPr>
      </p:sp>
      <p:sp>
        <p:nvSpPr>
          <p:cNvPr id="4" name="TextBox 4"/>
          <p:cNvSpPr txBox="1"/>
          <p:nvPr/>
        </p:nvSpPr>
        <p:spPr>
          <a:xfrm>
            <a:off x="5092793" y="837264"/>
            <a:ext cx="8102414" cy="731484"/>
          </a:xfrm>
          <a:prstGeom prst="rect">
            <a:avLst/>
          </a:prstGeom>
        </p:spPr>
        <p:txBody>
          <a:bodyPr lIns="0" tIns="0" rIns="0" bIns="0" rtlCol="0" anchor="t">
            <a:spAutoFit/>
          </a:bodyPr>
          <a:lstStyle/>
          <a:p>
            <a:pPr marL="0" lvl="0" indent="0" algn="l">
              <a:lnSpc>
                <a:spcPts val="5867"/>
              </a:lnSpc>
              <a:spcBef>
                <a:spcPct val="0"/>
              </a:spcBef>
            </a:pPr>
            <a:r>
              <a:rPr lang="en-US" sz="4251" spc="148">
                <a:solidFill>
                  <a:srgbClr val="010101"/>
                </a:solidFill>
                <a:latin typeface="Archivo Black"/>
                <a:ea typeface="Archivo Black"/>
                <a:cs typeface="Archivo Black"/>
                <a:sym typeface="Archivo Black"/>
              </a:rPr>
              <a:t>ABOUT THE DATASET</a:t>
            </a:r>
          </a:p>
        </p:txBody>
      </p:sp>
      <p:grpSp>
        <p:nvGrpSpPr>
          <p:cNvPr id="5" name="Group 5"/>
          <p:cNvGrpSpPr/>
          <p:nvPr/>
        </p:nvGrpSpPr>
        <p:grpSpPr>
          <a:xfrm>
            <a:off x="4033281" y="1653663"/>
            <a:ext cx="12178796" cy="6321304"/>
            <a:chOff x="0" y="0"/>
            <a:chExt cx="2459713" cy="1276694"/>
          </a:xfrm>
        </p:grpSpPr>
        <p:sp>
          <p:nvSpPr>
            <p:cNvPr id="6" name="Freeform 6"/>
            <p:cNvSpPr/>
            <p:nvPr/>
          </p:nvSpPr>
          <p:spPr>
            <a:xfrm>
              <a:off x="0" y="0"/>
              <a:ext cx="2459713" cy="1276694"/>
            </a:xfrm>
            <a:custGeom>
              <a:avLst/>
              <a:gdLst/>
              <a:ahLst/>
              <a:cxnLst/>
              <a:rect l="l" t="t" r="r" b="b"/>
              <a:pathLst>
                <a:path w="2459713" h="1276694">
                  <a:moveTo>
                    <a:pt x="6993" y="0"/>
                  </a:moveTo>
                  <a:lnTo>
                    <a:pt x="2452721" y="0"/>
                  </a:lnTo>
                  <a:cubicBezTo>
                    <a:pt x="2454575" y="0"/>
                    <a:pt x="2456354" y="737"/>
                    <a:pt x="2457665" y="2048"/>
                  </a:cubicBezTo>
                  <a:cubicBezTo>
                    <a:pt x="2458977" y="3359"/>
                    <a:pt x="2459713" y="5138"/>
                    <a:pt x="2459713" y="6993"/>
                  </a:cubicBezTo>
                  <a:lnTo>
                    <a:pt x="2459713" y="1269702"/>
                  </a:lnTo>
                  <a:cubicBezTo>
                    <a:pt x="2459713" y="1273563"/>
                    <a:pt x="2456583" y="1276694"/>
                    <a:pt x="2452721" y="1276694"/>
                  </a:cubicBezTo>
                  <a:lnTo>
                    <a:pt x="6993" y="1276694"/>
                  </a:lnTo>
                  <a:cubicBezTo>
                    <a:pt x="3131" y="1276694"/>
                    <a:pt x="0" y="1273563"/>
                    <a:pt x="0" y="1269702"/>
                  </a:cubicBezTo>
                  <a:lnTo>
                    <a:pt x="0" y="6993"/>
                  </a:lnTo>
                  <a:cubicBezTo>
                    <a:pt x="0" y="3131"/>
                    <a:pt x="3131" y="0"/>
                    <a:pt x="6993" y="0"/>
                  </a:cubicBezTo>
                  <a:close/>
                </a:path>
              </a:pathLst>
            </a:custGeom>
            <a:solidFill>
              <a:srgbClr val="131211"/>
            </a:solidFill>
          </p:spPr>
        </p:sp>
        <p:sp>
          <p:nvSpPr>
            <p:cNvPr id="7" name="TextBox 7"/>
            <p:cNvSpPr txBox="1"/>
            <p:nvPr/>
          </p:nvSpPr>
          <p:spPr>
            <a:xfrm>
              <a:off x="0" y="-9525"/>
              <a:ext cx="2459713" cy="1286219"/>
            </a:xfrm>
            <a:prstGeom prst="rect">
              <a:avLst/>
            </a:prstGeom>
          </p:spPr>
          <p:txBody>
            <a:bodyPr lIns="85855" tIns="85855" rIns="85855" bIns="85855" rtlCol="0" anchor="ctr"/>
            <a:lstStyle/>
            <a:p>
              <a:pPr algn="ctr">
                <a:lnSpc>
                  <a:spcPts val="2860"/>
                </a:lnSpc>
              </a:pPr>
              <a:endParaRPr/>
            </a:p>
          </p:txBody>
        </p:sp>
      </p:grpSp>
      <p:grpSp>
        <p:nvGrpSpPr>
          <p:cNvPr id="8" name="Group 8"/>
          <p:cNvGrpSpPr/>
          <p:nvPr/>
        </p:nvGrpSpPr>
        <p:grpSpPr>
          <a:xfrm>
            <a:off x="2075923" y="1245869"/>
            <a:ext cx="3272436" cy="2812249"/>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0" name="TextBox 10"/>
            <p:cNvSpPr txBox="1"/>
            <p:nvPr/>
          </p:nvSpPr>
          <p:spPr>
            <a:xfrm>
              <a:off x="114300" y="-9525"/>
              <a:ext cx="584200" cy="708025"/>
            </a:xfrm>
            <a:prstGeom prst="rect">
              <a:avLst/>
            </a:prstGeom>
          </p:spPr>
          <p:txBody>
            <a:bodyPr lIns="85855" tIns="85855" rIns="85855" bIns="85855" rtlCol="0" anchor="ctr"/>
            <a:lstStyle/>
            <a:p>
              <a:pPr algn="ctr">
                <a:lnSpc>
                  <a:spcPts val="2860"/>
                </a:lnSpc>
              </a:pPr>
              <a:endParaRPr/>
            </a:p>
          </p:txBody>
        </p:sp>
      </p:grpSp>
      <p:sp>
        <p:nvSpPr>
          <p:cNvPr id="11" name="Freeform 11"/>
          <p:cNvSpPr/>
          <p:nvPr/>
        </p:nvSpPr>
        <p:spPr>
          <a:xfrm>
            <a:off x="2740321" y="1578705"/>
            <a:ext cx="1657149" cy="1808397"/>
          </a:xfrm>
          <a:custGeom>
            <a:avLst/>
            <a:gdLst/>
            <a:ahLst/>
            <a:cxnLst/>
            <a:rect l="l" t="t" r="r" b="b"/>
            <a:pathLst>
              <a:path w="1657149" h="1808397">
                <a:moveTo>
                  <a:pt x="0" y="0"/>
                </a:moveTo>
                <a:lnTo>
                  <a:pt x="1657149" y="0"/>
                </a:lnTo>
                <a:lnTo>
                  <a:pt x="1657149" y="1808397"/>
                </a:lnTo>
                <a:lnTo>
                  <a:pt x="0" y="18083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5682388" y="2604368"/>
            <a:ext cx="9935041" cy="4102972"/>
          </a:xfrm>
          <a:prstGeom prst="rect">
            <a:avLst/>
          </a:prstGeom>
        </p:spPr>
        <p:txBody>
          <a:bodyPr lIns="0" tIns="0" rIns="0" bIns="0" rtlCol="0" anchor="t">
            <a:spAutoFit/>
          </a:bodyPr>
          <a:lstStyle/>
          <a:p>
            <a:pPr algn="l">
              <a:lnSpc>
                <a:spcPts val="3254"/>
              </a:lnSpc>
            </a:pPr>
            <a:r>
              <a:rPr lang="en-US" sz="2358" spc="231">
                <a:solidFill>
                  <a:srgbClr val="F2F4F5"/>
                </a:solidFill>
                <a:latin typeface="Montserrat Light"/>
                <a:ea typeface="Montserrat Light"/>
                <a:cs typeface="Montserrat Light"/>
                <a:sym typeface="Montserrat Light"/>
              </a:rPr>
              <a:t>✓ The MNIST dataset comprises 70,000 grayscale images of handwritten digits, with 60,000 images in the training set and 10,000 images in the test set. </a:t>
            </a:r>
          </a:p>
          <a:p>
            <a:pPr algn="l">
              <a:lnSpc>
                <a:spcPts val="3254"/>
              </a:lnSpc>
            </a:pPr>
            <a:endParaRPr lang="en-US" sz="2358" spc="231">
              <a:solidFill>
                <a:srgbClr val="F2F4F5"/>
              </a:solidFill>
              <a:latin typeface="Montserrat Light"/>
              <a:ea typeface="Montserrat Light"/>
              <a:cs typeface="Montserrat Light"/>
              <a:sym typeface="Montserrat Light"/>
            </a:endParaRPr>
          </a:p>
          <a:p>
            <a:pPr algn="l">
              <a:lnSpc>
                <a:spcPts val="3254"/>
              </a:lnSpc>
            </a:pPr>
            <a:r>
              <a:rPr lang="en-US" sz="2358" spc="231">
                <a:solidFill>
                  <a:srgbClr val="F2F4F5"/>
                </a:solidFill>
                <a:latin typeface="Montserrat Light"/>
                <a:ea typeface="Montserrat Light"/>
                <a:cs typeface="Montserrat Light"/>
                <a:sym typeface="Montserrat Light"/>
              </a:rPr>
              <a:t>✓ Each image is 28x28 pixels, normalized and centered, representing the digits 0 through 9.</a:t>
            </a:r>
          </a:p>
          <a:p>
            <a:pPr algn="l">
              <a:lnSpc>
                <a:spcPts val="3254"/>
              </a:lnSpc>
            </a:pPr>
            <a:endParaRPr lang="en-US" sz="2358" spc="231">
              <a:solidFill>
                <a:srgbClr val="F2F4F5"/>
              </a:solidFill>
              <a:latin typeface="Montserrat Light"/>
              <a:ea typeface="Montserrat Light"/>
              <a:cs typeface="Montserrat Light"/>
              <a:sym typeface="Montserrat Light"/>
            </a:endParaRPr>
          </a:p>
          <a:p>
            <a:pPr algn="l">
              <a:lnSpc>
                <a:spcPts val="3254"/>
              </a:lnSpc>
            </a:pPr>
            <a:r>
              <a:rPr lang="en-US" sz="2358" spc="231">
                <a:solidFill>
                  <a:srgbClr val="F2F4F5"/>
                </a:solidFill>
                <a:latin typeface="Montserrat Light"/>
                <a:ea typeface="Montserrat Light"/>
                <a:cs typeface="Montserrat Light"/>
                <a:sym typeface="Montserrat Light"/>
              </a:rPr>
              <a:t>✓ The dataset's simplicity and balanced class distribution make it ideal for benchmarking machine learning algorithms.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923234" y="2835304"/>
            <a:ext cx="6422296" cy="6422996"/>
            <a:chOff x="0" y="0"/>
            <a:chExt cx="6603840" cy="6604560"/>
          </a:xfrm>
        </p:grpSpPr>
        <p:sp>
          <p:nvSpPr>
            <p:cNvPr id="4" name="Freeform 4"/>
            <p:cNvSpPr/>
            <p:nvPr/>
          </p:nvSpPr>
          <p:spPr>
            <a:xfrm>
              <a:off x="0" y="0"/>
              <a:ext cx="6603873" cy="6604508"/>
            </a:xfrm>
            <a:custGeom>
              <a:avLst/>
              <a:gdLst/>
              <a:ahLst/>
              <a:cxnLst/>
              <a:rect l="l" t="t" r="r" b="b"/>
              <a:pathLst>
                <a:path w="6603873" h="6604508">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sp>
      </p:grpSp>
      <p:grpSp>
        <p:nvGrpSpPr>
          <p:cNvPr id="5" name="Group 5"/>
          <p:cNvGrpSpPr/>
          <p:nvPr/>
        </p:nvGrpSpPr>
        <p:grpSpPr>
          <a:xfrm>
            <a:off x="7339668" y="2428788"/>
            <a:ext cx="1404615" cy="1404615"/>
            <a:chOff x="0" y="0"/>
            <a:chExt cx="1444320" cy="1444320"/>
          </a:xfrm>
        </p:grpSpPr>
        <p:sp>
          <p:nvSpPr>
            <p:cNvPr id="6" name="Freeform 6"/>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7" name="Group 7"/>
          <p:cNvGrpSpPr/>
          <p:nvPr/>
        </p:nvGrpSpPr>
        <p:grpSpPr>
          <a:xfrm>
            <a:off x="11349970" y="5889537"/>
            <a:ext cx="1404615" cy="1405315"/>
            <a:chOff x="0" y="0"/>
            <a:chExt cx="1444320" cy="1445040"/>
          </a:xfrm>
        </p:grpSpPr>
        <p:sp>
          <p:nvSpPr>
            <p:cNvPr id="8" name="Freeform 8"/>
            <p:cNvSpPr/>
            <p:nvPr/>
          </p:nvSpPr>
          <p:spPr>
            <a:xfrm>
              <a:off x="0" y="0"/>
              <a:ext cx="1444244" cy="1445006"/>
            </a:xfrm>
            <a:custGeom>
              <a:avLst/>
              <a:gdLst/>
              <a:ahLst/>
              <a:cxnLst/>
              <a:rect l="l" t="t" r="r" b="b"/>
              <a:pathLst>
                <a:path w="1444244" h="1445006">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1">
              <a:gsLst>
                <a:gs pos="0">
                  <a:srgbClr val="000000">
                    <a:alpha val="100000"/>
                  </a:srgbClr>
                </a:gs>
                <a:gs pos="100000">
                  <a:srgbClr val="555555">
                    <a:alpha val="100000"/>
                  </a:srgbClr>
                </a:gs>
              </a:gsLst>
              <a:lin ang="0"/>
            </a:gradFill>
          </p:spPr>
        </p:sp>
      </p:grpSp>
      <p:grpSp>
        <p:nvGrpSpPr>
          <p:cNvPr id="9" name="Group 9"/>
          <p:cNvGrpSpPr/>
          <p:nvPr/>
        </p:nvGrpSpPr>
        <p:grpSpPr>
          <a:xfrm>
            <a:off x="9798922" y="8158569"/>
            <a:ext cx="1404615" cy="1404615"/>
            <a:chOff x="0" y="0"/>
            <a:chExt cx="1444320" cy="1444320"/>
          </a:xfrm>
        </p:grpSpPr>
        <p:sp>
          <p:nvSpPr>
            <p:cNvPr id="10" name="Freeform 10"/>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11" name="Group 11"/>
          <p:cNvGrpSpPr/>
          <p:nvPr/>
        </p:nvGrpSpPr>
        <p:grpSpPr>
          <a:xfrm>
            <a:off x="6511324" y="7853685"/>
            <a:ext cx="1404615" cy="1404615"/>
            <a:chOff x="0" y="0"/>
            <a:chExt cx="1444320" cy="1444320"/>
          </a:xfrm>
        </p:grpSpPr>
        <p:sp>
          <p:nvSpPr>
            <p:cNvPr id="12" name="Freeform 12"/>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13" name="Group 13"/>
          <p:cNvGrpSpPr/>
          <p:nvPr/>
        </p:nvGrpSpPr>
        <p:grpSpPr>
          <a:xfrm>
            <a:off x="5456452" y="5186879"/>
            <a:ext cx="1405315" cy="1405315"/>
            <a:chOff x="0" y="0"/>
            <a:chExt cx="1445040" cy="1445040"/>
          </a:xfrm>
        </p:grpSpPr>
        <p:sp>
          <p:nvSpPr>
            <p:cNvPr id="14" name="Freeform 14"/>
            <p:cNvSpPr/>
            <p:nvPr/>
          </p:nvSpPr>
          <p:spPr>
            <a:xfrm>
              <a:off x="0" y="0"/>
              <a:ext cx="1445006" cy="1445006"/>
            </a:xfrm>
            <a:custGeom>
              <a:avLst/>
              <a:gdLst/>
              <a:ahLst/>
              <a:cxnLst/>
              <a:rect l="l" t="t" r="r" b="b"/>
              <a:pathLst>
                <a:path w="1445006" h="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1">
              <a:gsLst>
                <a:gs pos="0">
                  <a:srgbClr val="000000">
                    <a:alpha val="100000"/>
                  </a:srgbClr>
                </a:gs>
                <a:gs pos="100000">
                  <a:srgbClr val="555555">
                    <a:alpha val="100000"/>
                  </a:srgbClr>
                </a:gs>
              </a:gsLst>
              <a:lin ang="0"/>
            </a:gradFill>
          </p:spPr>
        </p:sp>
      </p:grpSp>
      <p:grpSp>
        <p:nvGrpSpPr>
          <p:cNvPr id="15" name="Group 15"/>
          <p:cNvGrpSpPr/>
          <p:nvPr/>
        </p:nvGrpSpPr>
        <p:grpSpPr>
          <a:xfrm rot="-437156">
            <a:off x="6637423" y="3422821"/>
            <a:ext cx="4945357" cy="5415166"/>
            <a:chOff x="0" y="0"/>
            <a:chExt cx="6593810" cy="7220222"/>
          </a:xfrm>
        </p:grpSpPr>
        <p:grpSp>
          <p:nvGrpSpPr>
            <p:cNvPr id="16" name="Group 16"/>
            <p:cNvGrpSpPr/>
            <p:nvPr/>
          </p:nvGrpSpPr>
          <p:grpSpPr>
            <a:xfrm rot="319462">
              <a:off x="4587338" y="1447894"/>
              <a:ext cx="1869301" cy="3043374"/>
              <a:chOff x="0" y="0"/>
              <a:chExt cx="1343520" cy="2187360"/>
            </a:xfrm>
          </p:grpSpPr>
          <p:sp>
            <p:nvSpPr>
              <p:cNvPr id="17" name="Freeform 17"/>
              <p:cNvSpPr/>
              <p:nvPr/>
            </p:nvSpPr>
            <p:spPr>
              <a:xfrm>
                <a:off x="0" y="0"/>
                <a:ext cx="1343533" cy="2187321"/>
              </a:xfrm>
              <a:custGeom>
                <a:avLst/>
                <a:gdLst/>
                <a:ahLst/>
                <a:cxnLst/>
                <a:rect l="l" t="t" r="r" b="b"/>
                <a:pathLst>
                  <a:path w="1343533" h="2187321">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1">
                <a:gsLst>
                  <a:gs pos="0">
                    <a:srgbClr val="000000">
                      <a:alpha val="100000"/>
                    </a:srgbClr>
                  </a:gs>
                  <a:gs pos="100000">
                    <a:srgbClr val="555555">
                      <a:alpha val="100000"/>
                    </a:srgbClr>
                  </a:gs>
                </a:gsLst>
                <a:lin ang="0"/>
              </a:gradFill>
            </p:spPr>
          </p:sp>
        </p:grpSp>
        <p:grpSp>
          <p:nvGrpSpPr>
            <p:cNvPr id="18" name="Group 18"/>
            <p:cNvGrpSpPr/>
            <p:nvPr/>
          </p:nvGrpSpPr>
          <p:grpSpPr>
            <a:xfrm rot="321629">
              <a:off x="2039028" y="422415"/>
              <a:ext cx="3412279" cy="1672917"/>
              <a:chOff x="0" y="0"/>
              <a:chExt cx="2292480" cy="1123920"/>
            </a:xfrm>
          </p:grpSpPr>
          <p:sp>
            <p:nvSpPr>
              <p:cNvPr id="19" name="Freeform 19"/>
              <p:cNvSpPr/>
              <p:nvPr/>
            </p:nvSpPr>
            <p:spPr>
              <a:xfrm>
                <a:off x="0" y="0"/>
                <a:ext cx="2292477" cy="1123950"/>
              </a:xfrm>
              <a:custGeom>
                <a:avLst/>
                <a:gdLst/>
                <a:ahLst/>
                <a:cxnLst/>
                <a:rect l="l" t="t" r="r" b="b"/>
                <a:pathLst>
                  <a:path w="2292477" h="1123950">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1">
                <a:gsLst>
                  <a:gs pos="0">
                    <a:srgbClr val="000000">
                      <a:alpha val="100000"/>
                    </a:srgbClr>
                  </a:gs>
                  <a:gs pos="100000">
                    <a:srgbClr val="555555">
                      <a:alpha val="100000"/>
                    </a:srgbClr>
                  </a:gs>
                </a:gsLst>
                <a:lin ang="0"/>
              </a:gradFill>
            </p:spPr>
          </p:sp>
        </p:grpSp>
        <p:grpSp>
          <p:nvGrpSpPr>
            <p:cNvPr id="20" name="Group 20"/>
            <p:cNvGrpSpPr/>
            <p:nvPr/>
          </p:nvGrpSpPr>
          <p:grpSpPr>
            <a:xfrm rot="8699131">
              <a:off x="2974664" y="4606504"/>
              <a:ext cx="3412279" cy="1797423"/>
              <a:chOff x="0" y="0"/>
              <a:chExt cx="2292480" cy="1207568"/>
            </a:xfrm>
          </p:grpSpPr>
          <p:sp>
            <p:nvSpPr>
              <p:cNvPr id="21" name="Freeform 21"/>
              <p:cNvSpPr/>
              <p:nvPr/>
            </p:nvSpPr>
            <p:spPr>
              <a:xfrm>
                <a:off x="0" y="0"/>
                <a:ext cx="2292477" cy="1207598"/>
              </a:xfrm>
              <a:custGeom>
                <a:avLst/>
                <a:gdLst/>
                <a:ahLst/>
                <a:cxnLst/>
                <a:rect l="l" t="t" r="r" b="b"/>
                <a:pathLst>
                  <a:path w="2292477" h="1207598">
                    <a:moveTo>
                      <a:pt x="1290574" y="301832"/>
                    </a:moveTo>
                    <a:cubicBezTo>
                      <a:pt x="1146302" y="0"/>
                      <a:pt x="1146302" y="0"/>
                      <a:pt x="1146302" y="0"/>
                    </a:cubicBezTo>
                    <a:cubicBezTo>
                      <a:pt x="1001903" y="301832"/>
                      <a:pt x="1001903" y="301832"/>
                      <a:pt x="1001903" y="301832"/>
                    </a:cubicBezTo>
                    <a:cubicBezTo>
                      <a:pt x="625221" y="336354"/>
                      <a:pt x="280543" y="474443"/>
                      <a:pt x="0" y="698634"/>
                    </a:cubicBezTo>
                    <a:cubicBezTo>
                      <a:pt x="352679" y="1207598"/>
                      <a:pt x="352679" y="1207598"/>
                      <a:pt x="352679" y="1207598"/>
                    </a:cubicBezTo>
                    <a:cubicBezTo>
                      <a:pt x="577088" y="1026392"/>
                      <a:pt x="849630" y="922961"/>
                      <a:pt x="1146302" y="922961"/>
                    </a:cubicBezTo>
                    <a:cubicBezTo>
                      <a:pt x="1442974" y="922961"/>
                      <a:pt x="1715389" y="1026528"/>
                      <a:pt x="1939798" y="1207598"/>
                    </a:cubicBezTo>
                    <a:cubicBezTo>
                      <a:pt x="2292477" y="698634"/>
                      <a:pt x="2292477" y="698634"/>
                      <a:pt x="2292477" y="698634"/>
                    </a:cubicBezTo>
                    <a:cubicBezTo>
                      <a:pt x="2011934" y="474307"/>
                      <a:pt x="1667256" y="336354"/>
                      <a:pt x="1290574" y="301832"/>
                    </a:cubicBezTo>
                    <a:close/>
                  </a:path>
                </a:pathLst>
              </a:custGeom>
              <a:gradFill rotWithShape="1">
                <a:gsLst>
                  <a:gs pos="0">
                    <a:srgbClr val="000000">
                      <a:alpha val="100000"/>
                    </a:srgbClr>
                  </a:gs>
                  <a:gs pos="100000">
                    <a:srgbClr val="555555">
                      <a:alpha val="100000"/>
                    </a:srgbClr>
                  </a:gs>
                </a:gsLst>
                <a:lin ang="0"/>
              </a:gradFill>
            </p:spPr>
          </p:sp>
        </p:grpSp>
        <p:grpSp>
          <p:nvGrpSpPr>
            <p:cNvPr id="22" name="Group 22"/>
            <p:cNvGrpSpPr/>
            <p:nvPr/>
          </p:nvGrpSpPr>
          <p:grpSpPr>
            <a:xfrm rot="10658105">
              <a:off x="452966" y="2940875"/>
              <a:ext cx="1864228" cy="3071401"/>
              <a:chOff x="0" y="0"/>
              <a:chExt cx="1343520" cy="2213511"/>
            </a:xfrm>
          </p:grpSpPr>
          <p:sp>
            <p:nvSpPr>
              <p:cNvPr id="23" name="Freeform 23"/>
              <p:cNvSpPr/>
              <p:nvPr/>
            </p:nvSpPr>
            <p:spPr>
              <a:xfrm>
                <a:off x="0" y="0"/>
                <a:ext cx="1343533" cy="2213472"/>
              </a:xfrm>
              <a:custGeom>
                <a:avLst/>
                <a:gdLst/>
                <a:ahLst/>
                <a:cxnLst/>
                <a:rect l="l" t="t" r="r" b="b"/>
                <a:pathLst>
                  <a:path w="1343533" h="2213472">
                    <a:moveTo>
                      <a:pt x="1343533" y="908111"/>
                    </a:moveTo>
                    <a:cubicBezTo>
                      <a:pt x="1015619" y="859402"/>
                      <a:pt x="1015619" y="859402"/>
                      <a:pt x="1015619" y="859402"/>
                    </a:cubicBezTo>
                    <a:cubicBezTo>
                      <a:pt x="879729" y="518957"/>
                      <a:pt x="647827" y="218867"/>
                      <a:pt x="351917" y="0"/>
                    </a:cubicBezTo>
                    <a:cubicBezTo>
                      <a:pt x="0" y="478345"/>
                      <a:pt x="0" y="478345"/>
                      <a:pt x="0" y="478345"/>
                    </a:cubicBezTo>
                    <a:cubicBezTo>
                      <a:pt x="327914" y="721631"/>
                      <a:pt x="551815" y="1118881"/>
                      <a:pt x="551815" y="1572936"/>
                    </a:cubicBezTo>
                    <a:cubicBezTo>
                      <a:pt x="551815" y="1718933"/>
                      <a:pt x="527812" y="1864801"/>
                      <a:pt x="479806" y="1994605"/>
                    </a:cubicBezTo>
                    <a:cubicBezTo>
                      <a:pt x="1063625" y="2213472"/>
                      <a:pt x="1063625" y="2213472"/>
                      <a:pt x="1063625" y="2213472"/>
                    </a:cubicBezTo>
                    <a:cubicBezTo>
                      <a:pt x="1127633" y="2018895"/>
                      <a:pt x="1159637" y="1816222"/>
                      <a:pt x="1159637" y="1605323"/>
                    </a:cubicBezTo>
                    <a:cubicBezTo>
                      <a:pt x="1159637" y="1443133"/>
                      <a:pt x="1135634" y="1289168"/>
                      <a:pt x="1103630" y="1143171"/>
                    </a:cubicBezTo>
                    <a:lnTo>
                      <a:pt x="1343533" y="907982"/>
                    </a:lnTo>
                    <a:close/>
                  </a:path>
                </a:pathLst>
              </a:custGeom>
              <a:gradFill rotWithShape="1">
                <a:gsLst>
                  <a:gs pos="0">
                    <a:srgbClr val="000000">
                      <a:alpha val="100000"/>
                    </a:srgbClr>
                  </a:gs>
                  <a:gs pos="100000">
                    <a:srgbClr val="555555">
                      <a:alpha val="100000"/>
                    </a:srgbClr>
                  </a:gs>
                </a:gsLst>
                <a:lin ang="0"/>
              </a:gradFill>
            </p:spPr>
          </p:sp>
        </p:grpSp>
        <p:grpSp>
          <p:nvGrpSpPr>
            <p:cNvPr id="24" name="Group 24"/>
            <p:cNvGrpSpPr/>
            <p:nvPr/>
          </p:nvGrpSpPr>
          <p:grpSpPr>
            <a:xfrm rot="-10042853">
              <a:off x="1100376" y="5033224"/>
              <a:ext cx="3403019" cy="1690854"/>
              <a:chOff x="0" y="0"/>
              <a:chExt cx="2292480" cy="1139062"/>
            </a:xfrm>
          </p:grpSpPr>
          <p:sp>
            <p:nvSpPr>
              <p:cNvPr id="25" name="Freeform 25"/>
              <p:cNvSpPr/>
              <p:nvPr/>
            </p:nvSpPr>
            <p:spPr>
              <a:xfrm>
                <a:off x="0" y="0"/>
                <a:ext cx="2292477" cy="1139092"/>
              </a:xfrm>
              <a:custGeom>
                <a:avLst/>
                <a:gdLst/>
                <a:ahLst/>
                <a:cxnLst/>
                <a:rect l="l" t="t" r="r" b="b"/>
                <a:pathLst>
                  <a:path w="2292477" h="1139092">
                    <a:moveTo>
                      <a:pt x="1290574" y="284709"/>
                    </a:moveTo>
                    <a:cubicBezTo>
                      <a:pt x="1146302" y="0"/>
                      <a:pt x="1146302" y="0"/>
                      <a:pt x="1146302" y="0"/>
                    </a:cubicBezTo>
                    <a:cubicBezTo>
                      <a:pt x="1001903" y="284709"/>
                      <a:pt x="1001903" y="284709"/>
                      <a:pt x="1001903" y="284709"/>
                    </a:cubicBezTo>
                    <a:cubicBezTo>
                      <a:pt x="625221" y="317273"/>
                      <a:pt x="280543" y="447528"/>
                      <a:pt x="0" y="659000"/>
                    </a:cubicBezTo>
                    <a:cubicBezTo>
                      <a:pt x="352679" y="1139092"/>
                      <a:pt x="352679" y="1139092"/>
                      <a:pt x="352679" y="1139092"/>
                    </a:cubicBezTo>
                    <a:cubicBezTo>
                      <a:pt x="577088" y="968164"/>
                      <a:pt x="849630" y="870601"/>
                      <a:pt x="1146302" y="870601"/>
                    </a:cubicBezTo>
                    <a:cubicBezTo>
                      <a:pt x="1442974" y="870601"/>
                      <a:pt x="1715389" y="968293"/>
                      <a:pt x="1939798" y="1139092"/>
                    </a:cubicBezTo>
                    <a:cubicBezTo>
                      <a:pt x="2292477" y="659000"/>
                      <a:pt x="2292477" y="659000"/>
                      <a:pt x="2292477" y="659000"/>
                    </a:cubicBezTo>
                    <a:cubicBezTo>
                      <a:pt x="2011934" y="447400"/>
                      <a:pt x="1667256" y="317273"/>
                      <a:pt x="1290574" y="284709"/>
                    </a:cubicBezTo>
                    <a:close/>
                  </a:path>
                </a:pathLst>
              </a:custGeom>
              <a:gradFill rotWithShape="1">
                <a:gsLst>
                  <a:gs pos="0">
                    <a:srgbClr val="000000">
                      <a:alpha val="100000"/>
                    </a:srgbClr>
                  </a:gs>
                  <a:gs pos="100000">
                    <a:srgbClr val="555555">
                      <a:alpha val="100000"/>
                    </a:srgbClr>
                  </a:gs>
                </a:gsLst>
                <a:lin ang="0"/>
              </a:gradFill>
            </p:spPr>
          </p:sp>
        </p:grpSp>
        <p:grpSp>
          <p:nvGrpSpPr>
            <p:cNvPr id="26" name="Group 26"/>
            <p:cNvGrpSpPr/>
            <p:nvPr/>
          </p:nvGrpSpPr>
          <p:grpSpPr>
            <a:xfrm rot="-2562225">
              <a:off x="172754" y="910087"/>
              <a:ext cx="3403019" cy="1839776"/>
              <a:chOff x="0" y="0"/>
              <a:chExt cx="2292480" cy="1239385"/>
            </a:xfrm>
          </p:grpSpPr>
          <p:sp>
            <p:nvSpPr>
              <p:cNvPr id="27" name="Freeform 27"/>
              <p:cNvSpPr/>
              <p:nvPr/>
            </p:nvSpPr>
            <p:spPr>
              <a:xfrm>
                <a:off x="0" y="0"/>
                <a:ext cx="2292477" cy="1239415"/>
              </a:xfrm>
              <a:custGeom>
                <a:avLst/>
                <a:gdLst/>
                <a:ahLst/>
                <a:cxnLst/>
                <a:rect l="l" t="t" r="r" b="b"/>
                <a:pathLst>
                  <a:path w="2292477" h="1239415">
                    <a:moveTo>
                      <a:pt x="1290574" y="309785"/>
                    </a:moveTo>
                    <a:cubicBezTo>
                      <a:pt x="1146302" y="0"/>
                      <a:pt x="1146302" y="0"/>
                      <a:pt x="1146302" y="0"/>
                    </a:cubicBezTo>
                    <a:cubicBezTo>
                      <a:pt x="1001903" y="309785"/>
                      <a:pt x="1001903" y="309785"/>
                      <a:pt x="1001903" y="309785"/>
                    </a:cubicBezTo>
                    <a:cubicBezTo>
                      <a:pt x="625221" y="345216"/>
                      <a:pt x="280543" y="486944"/>
                      <a:pt x="0" y="717042"/>
                    </a:cubicBezTo>
                    <a:cubicBezTo>
                      <a:pt x="352679" y="1239415"/>
                      <a:pt x="352679" y="1239415"/>
                      <a:pt x="352679" y="1239415"/>
                    </a:cubicBezTo>
                    <a:cubicBezTo>
                      <a:pt x="577088" y="1053435"/>
                      <a:pt x="849630" y="947279"/>
                      <a:pt x="1146302" y="947279"/>
                    </a:cubicBezTo>
                    <a:cubicBezTo>
                      <a:pt x="1442974" y="947279"/>
                      <a:pt x="1715389" y="1053575"/>
                      <a:pt x="1939798" y="1239415"/>
                    </a:cubicBezTo>
                    <a:cubicBezTo>
                      <a:pt x="2292477" y="717042"/>
                      <a:pt x="2292477" y="717042"/>
                      <a:pt x="2292477" y="717042"/>
                    </a:cubicBezTo>
                    <a:cubicBezTo>
                      <a:pt x="2011934" y="486804"/>
                      <a:pt x="1667256" y="345216"/>
                      <a:pt x="1290574" y="309785"/>
                    </a:cubicBezTo>
                    <a:close/>
                  </a:path>
                </a:pathLst>
              </a:custGeom>
              <a:gradFill rotWithShape="1">
                <a:gsLst>
                  <a:gs pos="0">
                    <a:srgbClr val="000000">
                      <a:alpha val="100000"/>
                    </a:srgbClr>
                  </a:gs>
                  <a:gs pos="100000">
                    <a:srgbClr val="555555">
                      <a:alpha val="100000"/>
                    </a:srgbClr>
                  </a:gs>
                </a:gsLst>
                <a:lin ang="0"/>
              </a:gradFill>
            </p:spPr>
          </p:sp>
        </p:grpSp>
      </p:grpSp>
      <p:grpSp>
        <p:nvGrpSpPr>
          <p:cNvPr id="28" name="Group 28"/>
          <p:cNvGrpSpPr/>
          <p:nvPr/>
        </p:nvGrpSpPr>
        <p:grpSpPr>
          <a:xfrm>
            <a:off x="10500879" y="2936770"/>
            <a:ext cx="1405315" cy="1405315"/>
            <a:chOff x="0" y="0"/>
            <a:chExt cx="1445040" cy="1445040"/>
          </a:xfrm>
        </p:grpSpPr>
        <p:sp>
          <p:nvSpPr>
            <p:cNvPr id="29" name="Freeform 29"/>
            <p:cNvSpPr/>
            <p:nvPr/>
          </p:nvSpPr>
          <p:spPr>
            <a:xfrm>
              <a:off x="0" y="0"/>
              <a:ext cx="1445006" cy="1445006"/>
            </a:xfrm>
            <a:custGeom>
              <a:avLst/>
              <a:gdLst/>
              <a:ahLst/>
              <a:cxnLst/>
              <a:rect l="l" t="t" r="r" b="b"/>
              <a:pathLst>
                <a:path w="1445006" h="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1">
              <a:gsLst>
                <a:gs pos="0">
                  <a:srgbClr val="000000">
                    <a:alpha val="100000"/>
                  </a:srgbClr>
                </a:gs>
                <a:gs pos="100000">
                  <a:srgbClr val="555555">
                    <a:alpha val="100000"/>
                  </a:srgbClr>
                </a:gs>
              </a:gsLst>
              <a:lin ang="0"/>
            </a:gradFill>
          </p:spPr>
        </p:sp>
      </p:grpSp>
      <p:sp>
        <p:nvSpPr>
          <p:cNvPr id="30" name="Freeform 30"/>
          <p:cNvSpPr/>
          <p:nvPr/>
        </p:nvSpPr>
        <p:spPr>
          <a:xfrm>
            <a:off x="11658586" y="6222840"/>
            <a:ext cx="787383" cy="738709"/>
          </a:xfrm>
          <a:custGeom>
            <a:avLst/>
            <a:gdLst/>
            <a:ahLst/>
            <a:cxnLst/>
            <a:rect l="l" t="t" r="r" b="b"/>
            <a:pathLst>
              <a:path w="787383" h="738709">
                <a:moveTo>
                  <a:pt x="0" y="0"/>
                </a:moveTo>
                <a:lnTo>
                  <a:pt x="787383" y="0"/>
                </a:lnTo>
                <a:lnTo>
                  <a:pt x="787383" y="738708"/>
                </a:lnTo>
                <a:lnTo>
                  <a:pt x="0" y="7387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Freeform 31"/>
          <p:cNvSpPr/>
          <p:nvPr/>
        </p:nvSpPr>
        <p:spPr>
          <a:xfrm>
            <a:off x="7674345" y="2637101"/>
            <a:ext cx="735262" cy="797621"/>
          </a:xfrm>
          <a:custGeom>
            <a:avLst/>
            <a:gdLst/>
            <a:ahLst/>
            <a:cxnLst/>
            <a:rect l="l" t="t" r="r" b="b"/>
            <a:pathLst>
              <a:path w="735262" h="797621">
                <a:moveTo>
                  <a:pt x="0" y="0"/>
                </a:moveTo>
                <a:lnTo>
                  <a:pt x="735261" y="0"/>
                </a:lnTo>
                <a:lnTo>
                  <a:pt x="735261" y="797621"/>
                </a:lnTo>
                <a:lnTo>
                  <a:pt x="0" y="7976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32"/>
          <p:cNvSpPr/>
          <p:nvPr/>
        </p:nvSpPr>
        <p:spPr>
          <a:xfrm>
            <a:off x="10856528" y="3216022"/>
            <a:ext cx="694017" cy="846810"/>
          </a:xfrm>
          <a:custGeom>
            <a:avLst/>
            <a:gdLst/>
            <a:ahLst/>
            <a:cxnLst/>
            <a:rect l="l" t="t" r="r" b="b"/>
            <a:pathLst>
              <a:path w="694017" h="846810">
                <a:moveTo>
                  <a:pt x="0" y="0"/>
                </a:moveTo>
                <a:lnTo>
                  <a:pt x="694017" y="0"/>
                </a:lnTo>
                <a:lnTo>
                  <a:pt x="694017" y="846810"/>
                </a:lnTo>
                <a:lnTo>
                  <a:pt x="0" y="8468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Freeform 33"/>
          <p:cNvSpPr/>
          <p:nvPr/>
        </p:nvSpPr>
        <p:spPr>
          <a:xfrm>
            <a:off x="10084920" y="8507430"/>
            <a:ext cx="832618" cy="750870"/>
          </a:xfrm>
          <a:custGeom>
            <a:avLst/>
            <a:gdLst/>
            <a:ahLst/>
            <a:cxnLst/>
            <a:rect l="l" t="t" r="r" b="b"/>
            <a:pathLst>
              <a:path w="832618" h="750870">
                <a:moveTo>
                  <a:pt x="0" y="0"/>
                </a:moveTo>
                <a:lnTo>
                  <a:pt x="832618" y="0"/>
                </a:lnTo>
                <a:lnTo>
                  <a:pt x="832618" y="750870"/>
                </a:lnTo>
                <a:lnTo>
                  <a:pt x="0" y="7508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4" name="Freeform 34"/>
          <p:cNvSpPr/>
          <p:nvPr/>
        </p:nvSpPr>
        <p:spPr>
          <a:xfrm>
            <a:off x="6931126" y="8224925"/>
            <a:ext cx="565010" cy="565010"/>
          </a:xfrm>
          <a:custGeom>
            <a:avLst/>
            <a:gdLst/>
            <a:ahLst/>
            <a:cxnLst/>
            <a:rect l="l" t="t" r="r" b="b"/>
            <a:pathLst>
              <a:path w="565010" h="565010">
                <a:moveTo>
                  <a:pt x="0" y="0"/>
                </a:moveTo>
                <a:lnTo>
                  <a:pt x="565010" y="0"/>
                </a:lnTo>
                <a:lnTo>
                  <a:pt x="565010" y="565010"/>
                </a:lnTo>
                <a:lnTo>
                  <a:pt x="0" y="56501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5" name="Freeform 35"/>
          <p:cNvSpPr/>
          <p:nvPr/>
        </p:nvSpPr>
        <p:spPr>
          <a:xfrm>
            <a:off x="5823153" y="5553580"/>
            <a:ext cx="671914" cy="671914"/>
          </a:xfrm>
          <a:custGeom>
            <a:avLst/>
            <a:gdLst/>
            <a:ahLst/>
            <a:cxnLst/>
            <a:rect l="l" t="t" r="r" b="b"/>
            <a:pathLst>
              <a:path w="671914" h="671914">
                <a:moveTo>
                  <a:pt x="0" y="0"/>
                </a:moveTo>
                <a:lnTo>
                  <a:pt x="671913" y="0"/>
                </a:lnTo>
                <a:lnTo>
                  <a:pt x="671913" y="671914"/>
                </a:lnTo>
                <a:lnTo>
                  <a:pt x="0" y="67191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6" name="Freeform 36"/>
          <p:cNvSpPr/>
          <p:nvPr/>
        </p:nvSpPr>
        <p:spPr>
          <a:xfrm>
            <a:off x="6618059" y="1554228"/>
            <a:ext cx="4984085" cy="6645447"/>
          </a:xfrm>
          <a:custGeom>
            <a:avLst/>
            <a:gdLst/>
            <a:ahLst/>
            <a:cxnLst/>
            <a:rect l="l" t="t" r="r" b="b"/>
            <a:pathLst>
              <a:path w="4984085" h="6645447">
                <a:moveTo>
                  <a:pt x="0" y="0"/>
                </a:moveTo>
                <a:lnTo>
                  <a:pt x="4984085" y="0"/>
                </a:lnTo>
                <a:lnTo>
                  <a:pt x="4984085" y="6645447"/>
                </a:lnTo>
                <a:lnTo>
                  <a:pt x="0" y="6645447"/>
                </a:lnTo>
                <a:lnTo>
                  <a:pt x="0" y="0"/>
                </a:lnTo>
                <a:close/>
              </a:path>
            </a:pathLst>
          </a:custGeom>
          <a:blipFill>
            <a:blip r:embed="rId15"/>
            <a:stretch>
              <a:fillRect/>
            </a:stretch>
          </a:blipFill>
        </p:spPr>
      </p:sp>
      <p:grpSp>
        <p:nvGrpSpPr>
          <p:cNvPr id="37" name="Group 37"/>
          <p:cNvGrpSpPr/>
          <p:nvPr/>
        </p:nvGrpSpPr>
        <p:grpSpPr>
          <a:xfrm>
            <a:off x="3306534" y="1776679"/>
            <a:ext cx="5837466" cy="1058625"/>
            <a:chOff x="0" y="0"/>
            <a:chExt cx="7783288" cy="1411500"/>
          </a:xfrm>
        </p:grpSpPr>
        <p:sp>
          <p:nvSpPr>
            <p:cNvPr id="38" name="TextBox 38"/>
            <p:cNvSpPr txBox="1"/>
            <p:nvPr/>
          </p:nvSpPr>
          <p:spPr>
            <a:xfrm>
              <a:off x="0" y="-66675"/>
              <a:ext cx="7783288" cy="776023"/>
            </a:xfrm>
            <a:prstGeom prst="rect">
              <a:avLst/>
            </a:prstGeom>
          </p:spPr>
          <p:txBody>
            <a:bodyPr lIns="0" tIns="0" rIns="0" bIns="0" rtlCol="0" anchor="t">
              <a:spAutoFit/>
            </a:bodyPr>
            <a:lstStyle/>
            <a:p>
              <a:pPr algn="ctr">
                <a:lnSpc>
                  <a:spcPts val="4678"/>
                </a:lnSpc>
                <a:spcBef>
                  <a:spcPct val="0"/>
                </a:spcBef>
              </a:pPr>
              <a:r>
                <a:rPr lang="en-US" sz="3342" spc="-66">
                  <a:solidFill>
                    <a:srgbClr val="010101"/>
                  </a:solidFill>
                  <a:latin typeface="Montserrat Light Bold"/>
                  <a:ea typeface="Montserrat Light Bold"/>
                  <a:cs typeface="Montserrat Light Bold"/>
                  <a:sym typeface="Montserrat Light Bold"/>
                </a:rPr>
                <a:t>Total Samples</a:t>
              </a:r>
            </a:p>
          </p:txBody>
        </p:sp>
        <p:sp>
          <p:nvSpPr>
            <p:cNvPr id="39" name="TextBox 39"/>
            <p:cNvSpPr txBox="1"/>
            <p:nvPr/>
          </p:nvSpPr>
          <p:spPr>
            <a:xfrm>
              <a:off x="1238649" y="942171"/>
              <a:ext cx="5305990" cy="469329"/>
            </a:xfrm>
            <a:prstGeom prst="rect">
              <a:avLst/>
            </a:prstGeom>
          </p:spPr>
          <p:txBody>
            <a:bodyPr lIns="0" tIns="0" rIns="0" bIns="0" rtlCol="0" anchor="t">
              <a:spAutoFit/>
            </a:bodyPr>
            <a:lstStyle/>
            <a:p>
              <a:pPr algn="ctr">
                <a:lnSpc>
                  <a:spcPts val="3021"/>
                </a:lnSpc>
                <a:spcBef>
                  <a:spcPct val="0"/>
                </a:spcBef>
              </a:pPr>
              <a:r>
                <a:rPr lang="en-US" sz="2157">
                  <a:solidFill>
                    <a:srgbClr val="010101"/>
                  </a:solidFill>
                  <a:latin typeface="Montserrat Light"/>
                  <a:ea typeface="Montserrat Light"/>
                  <a:cs typeface="Montserrat Light"/>
                  <a:sym typeface="Montserrat Light"/>
                </a:rPr>
                <a:t>70,000 images</a:t>
              </a:r>
            </a:p>
          </p:txBody>
        </p:sp>
      </p:grpSp>
      <p:sp>
        <p:nvSpPr>
          <p:cNvPr id="40" name="TextBox 40"/>
          <p:cNvSpPr txBox="1"/>
          <p:nvPr/>
        </p:nvSpPr>
        <p:spPr>
          <a:xfrm>
            <a:off x="673508" y="4764237"/>
            <a:ext cx="5837466" cy="598686"/>
          </a:xfrm>
          <a:prstGeom prst="rect">
            <a:avLst/>
          </a:prstGeom>
        </p:spPr>
        <p:txBody>
          <a:bodyPr lIns="0" tIns="0" rIns="0" bIns="0" rtlCol="0" anchor="t">
            <a:spAutoFit/>
          </a:bodyPr>
          <a:lstStyle/>
          <a:p>
            <a:pPr algn="ctr">
              <a:lnSpc>
                <a:spcPts val="4678"/>
              </a:lnSpc>
              <a:spcBef>
                <a:spcPct val="0"/>
              </a:spcBef>
            </a:pPr>
            <a:r>
              <a:rPr lang="en-US" sz="3342" spc="-66">
                <a:solidFill>
                  <a:srgbClr val="010101"/>
                </a:solidFill>
                <a:latin typeface="Montserrat Light Bold"/>
                <a:ea typeface="Montserrat Light Bold"/>
                <a:cs typeface="Montserrat Light Bold"/>
                <a:sym typeface="Montserrat Light Bold"/>
              </a:rPr>
              <a:t>Number of Classes</a:t>
            </a:r>
          </a:p>
        </p:txBody>
      </p:sp>
      <p:sp>
        <p:nvSpPr>
          <p:cNvPr id="41" name="TextBox 41"/>
          <p:cNvSpPr txBox="1"/>
          <p:nvPr/>
        </p:nvSpPr>
        <p:spPr>
          <a:xfrm>
            <a:off x="1602495" y="5525634"/>
            <a:ext cx="3979492" cy="363903"/>
          </a:xfrm>
          <a:prstGeom prst="rect">
            <a:avLst/>
          </a:prstGeom>
        </p:spPr>
        <p:txBody>
          <a:bodyPr lIns="0" tIns="0" rIns="0" bIns="0" rtlCol="0" anchor="t">
            <a:spAutoFit/>
          </a:bodyPr>
          <a:lstStyle/>
          <a:p>
            <a:pPr algn="ctr">
              <a:lnSpc>
                <a:spcPts val="3021"/>
              </a:lnSpc>
              <a:spcBef>
                <a:spcPct val="0"/>
              </a:spcBef>
            </a:pPr>
            <a:r>
              <a:rPr lang="en-US" sz="2157">
                <a:solidFill>
                  <a:srgbClr val="010101"/>
                </a:solidFill>
                <a:latin typeface="Montserrat Light"/>
                <a:ea typeface="Montserrat Light"/>
                <a:cs typeface="Montserrat Light"/>
                <a:sym typeface="Montserrat Light"/>
              </a:rPr>
              <a:t>10 (digits 0 through 9)</a:t>
            </a:r>
          </a:p>
        </p:txBody>
      </p:sp>
      <p:sp>
        <p:nvSpPr>
          <p:cNvPr id="42" name="TextBox 42"/>
          <p:cNvSpPr txBox="1"/>
          <p:nvPr/>
        </p:nvSpPr>
        <p:spPr>
          <a:xfrm>
            <a:off x="1742593" y="8133000"/>
            <a:ext cx="5837466" cy="598686"/>
          </a:xfrm>
          <a:prstGeom prst="rect">
            <a:avLst/>
          </a:prstGeom>
        </p:spPr>
        <p:txBody>
          <a:bodyPr lIns="0" tIns="0" rIns="0" bIns="0" rtlCol="0" anchor="t">
            <a:spAutoFit/>
          </a:bodyPr>
          <a:lstStyle/>
          <a:p>
            <a:pPr algn="ctr">
              <a:lnSpc>
                <a:spcPts val="4678"/>
              </a:lnSpc>
              <a:spcBef>
                <a:spcPct val="0"/>
              </a:spcBef>
            </a:pPr>
            <a:r>
              <a:rPr lang="en-US" sz="3342" spc="-66">
                <a:solidFill>
                  <a:srgbClr val="010101"/>
                </a:solidFill>
                <a:latin typeface="Montserrat Light Bold"/>
                <a:ea typeface="Montserrat Light Bold"/>
                <a:cs typeface="Montserrat Light Bold"/>
                <a:sym typeface="Montserrat Light Bold"/>
              </a:rPr>
              <a:t>Image Type</a:t>
            </a:r>
          </a:p>
        </p:txBody>
      </p:sp>
      <p:sp>
        <p:nvSpPr>
          <p:cNvPr id="43" name="TextBox 43"/>
          <p:cNvSpPr txBox="1"/>
          <p:nvPr/>
        </p:nvSpPr>
        <p:spPr>
          <a:xfrm>
            <a:off x="2671580" y="8894397"/>
            <a:ext cx="3979492" cy="363903"/>
          </a:xfrm>
          <a:prstGeom prst="rect">
            <a:avLst/>
          </a:prstGeom>
        </p:spPr>
        <p:txBody>
          <a:bodyPr lIns="0" tIns="0" rIns="0" bIns="0" rtlCol="0" anchor="t">
            <a:spAutoFit/>
          </a:bodyPr>
          <a:lstStyle/>
          <a:p>
            <a:pPr algn="ctr">
              <a:lnSpc>
                <a:spcPts val="3021"/>
              </a:lnSpc>
              <a:spcBef>
                <a:spcPct val="0"/>
              </a:spcBef>
            </a:pPr>
            <a:r>
              <a:rPr lang="en-US" sz="2157">
                <a:solidFill>
                  <a:srgbClr val="010101"/>
                </a:solidFill>
                <a:latin typeface="Montserrat Light"/>
                <a:ea typeface="Montserrat Light"/>
                <a:cs typeface="Montserrat Light"/>
                <a:sym typeface="Montserrat Light"/>
              </a:rPr>
              <a:t>Grayscale</a:t>
            </a:r>
          </a:p>
        </p:txBody>
      </p:sp>
      <p:grpSp>
        <p:nvGrpSpPr>
          <p:cNvPr id="44" name="Group 44"/>
          <p:cNvGrpSpPr/>
          <p:nvPr/>
        </p:nvGrpSpPr>
        <p:grpSpPr>
          <a:xfrm>
            <a:off x="10500879" y="2376097"/>
            <a:ext cx="5837466" cy="1058625"/>
            <a:chOff x="0" y="0"/>
            <a:chExt cx="7783288" cy="1411500"/>
          </a:xfrm>
        </p:grpSpPr>
        <p:sp>
          <p:nvSpPr>
            <p:cNvPr id="45" name="TextBox 45"/>
            <p:cNvSpPr txBox="1"/>
            <p:nvPr/>
          </p:nvSpPr>
          <p:spPr>
            <a:xfrm>
              <a:off x="0" y="-66675"/>
              <a:ext cx="7783288" cy="776023"/>
            </a:xfrm>
            <a:prstGeom prst="rect">
              <a:avLst/>
            </a:prstGeom>
          </p:spPr>
          <p:txBody>
            <a:bodyPr lIns="0" tIns="0" rIns="0" bIns="0" rtlCol="0" anchor="t">
              <a:spAutoFit/>
            </a:bodyPr>
            <a:lstStyle/>
            <a:p>
              <a:pPr algn="ctr">
                <a:lnSpc>
                  <a:spcPts val="4678"/>
                </a:lnSpc>
                <a:spcBef>
                  <a:spcPct val="0"/>
                </a:spcBef>
              </a:pPr>
              <a:r>
                <a:rPr lang="en-US" sz="3342" spc="-66">
                  <a:solidFill>
                    <a:srgbClr val="010101"/>
                  </a:solidFill>
                  <a:latin typeface="Montserrat Light Bold"/>
                  <a:ea typeface="Montserrat Light Bold"/>
                  <a:cs typeface="Montserrat Light Bold"/>
                  <a:sym typeface="Montserrat Light Bold"/>
                </a:rPr>
                <a:t>Training Set</a:t>
              </a:r>
            </a:p>
          </p:txBody>
        </p:sp>
        <p:sp>
          <p:nvSpPr>
            <p:cNvPr id="46" name="TextBox 46"/>
            <p:cNvSpPr txBox="1"/>
            <p:nvPr/>
          </p:nvSpPr>
          <p:spPr>
            <a:xfrm>
              <a:off x="1238649" y="942171"/>
              <a:ext cx="5305990" cy="469329"/>
            </a:xfrm>
            <a:prstGeom prst="rect">
              <a:avLst/>
            </a:prstGeom>
          </p:spPr>
          <p:txBody>
            <a:bodyPr lIns="0" tIns="0" rIns="0" bIns="0" rtlCol="0" anchor="t">
              <a:spAutoFit/>
            </a:bodyPr>
            <a:lstStyle/>
            <a:p>
              <a:pPr algn="ctr">
                <a:lnSpc>
                  <a:spcPts val="3021"/>
                </a:lnSpc>
                <a:spcBef>
                  <a:spcPct val="0"/>
                </a:spcBef>
              </a:pPr>
              <a:r>
                <a:rPr lang="en-US" sz="2157">
                  <a:solidFill>
                    <a:srgbClr val="010101"/>
                  </a:solidFill>
                  <a:latin typeface="Montserrat Light"/>
                  <a:ea typeface="Montserrat Light"/>
                  <a:cs typeface="Montserrat Light"/>
                  <a:sym typeface="Montserrat Light"/>
                </a:rPr>
                <a:t>60,000 images</a:t>
              </a:r>
            </a:p>
          </p:txBody>
        </p:sp>
      </p:grpSp>
      <p:grpSp>
        <p:nvGrpSpPr>
          <p:cNvPr id="47" name="Group 47"/>
          <p:cNvGrpSpPr/>
          <p:nvPr/>
        </p:nvGrpSpPr>
        <p:grpSpPr>
          <a:xfrm>
            <a:off x="11203536" y="5517490"/>
            <a:ext cx="5837466" cy="1058625"/>
            <a:chOff x="0" y="0"/>
            <a:chExt cx="7783288" cy="1411500"/>
          </a:xfrm>
        </p:grpSpPr>
        <p:sp>
          <p:nvSpPr>
            <p:cNvPr id="48" name="TextBox 48"/>
            <p:cNvSpPr txBox="1"/>
            <p:nvPr/>
          </p:nvSpPr>
          <p:spPr>
            <a:xfrm>
              <a:off x="0" y="-66675"/>
              <a:ext cx="7783288" cy="776023"/>
            </a:xfrm>
            <a:prstGeom prst="rect">
              <a:avLst/>
            </a:prstGeom>
          </p:spPr>
          <p:txBody>
            <a:bodyPr lIns="0" tIns="0" rIns="0" bIns="0" rtlCol="0" anchor="t">
              <a:spAutoFit/>
            </a:bodyPr>
            <a:lstStyle/>
            <a:p>
              <a:pPr algn="ctr">
                <a:lnSpc>
                  <a:spcPts val="4678"/>
                </a:lnSpc>
                <a:spcBef>
                  <a:spcPct val="0"/>
                </a:spcBef>
              </a:pPr>
              <a:r>
                <a:rPr lang="en-US" sz="3342" spc="-66">
                  <a:solidFill>
                    <a:srgbClr val="010101"/>
                  </a:solidFill>
                  <a:latin typeface="Montserrat Light Bold"/>
                  <a:ea typeface="Montserrat Light Bold"/>
                  <a:cs typeface="Montserrat Light Bold"/>
                  <a:sym typeface="Montserrat Light Bold"/>
                </a:rPr>
                <a:t>Test Set</a:t>
              </a:r>
            </a:p>
          </p:txBody>
        </p:sp>
        <p:sp>
          <p:nvSpPr>
            <p:cNvPr id="49" name="TextBox 49"/>
            <p:cNvSpPr txBox="1"/>
            <p:nvPr/>
          </p:nvSpPr>
          <p:spPr>
            <a:xfrm>
              <a:off x="1238649" y="942171"/>
              <a:ext cx="5305990" cy="469329"/>
            </a:xfrm>
            <a:prstGeom prst="rect">
              <a:avLst/>
            </a:prstGeom>
          </p:spPr>
          <p:txBody>
            <a:bodyPr lIns="0" tIns="0" rIns="0" bIns="0" rtlCol="0" anchor="t">
              <a:spAutoFit/>
            </a:bodyPr>
            <a:lstStyle/>
            <a:p>
              <a:pPr algn="ctr">
                <a:lnSpc>
                  <a:spcPts val="3021"/>
                </a:lnSpc>
                <a:spcBef>
                  <a:spcPct val="0"/>
                </a:spcBef>
              </a:pPr>
              <a:r>
                <a:rPr lang="en-US" sz="2157">
                  <a:solidFill>
                    <a:srgbClr val="010101"/>
                  </a:solidFill>
                  <a:latin typeface="Montserrat Light"/>
                  <a:ea typeface="Montserrat Light"/>
                  <a:cs typeface="Montserrat Light"/>
                  <a:sym typeface="Montserrat Light"/>
                </a:rPr>
                <a:t>10,000 images</a:t>
              </a:r>
            </a:p>
          </p:txBody>
        </p:sp>
      </p:grpSp>
      <p:sp>
        <p:nvSpPr>
          <p:cNvPr id="50" name="TextBox 50"/>
          <p:cNvSpPr txBox="1"/>
          <p:nvPr/>
        </p:nvSpPr>
        <p:spPr>
          <a:xfrm>
            <a:off x="10182546" y="8489318"/>
            <a:ext cx="5837466" cy="598686"/>
          </a:xfrm>
          <a:prstGeom prst="rect">
            <a:avLst/>
          </a:prstGeom>
        </p:spPr>
        <p:txBody>
          <a:bodyPr lIns="0" tIns="0" rIns="0" bIns="0" rtlCol="0" anchor="t">
            <a:spAutoFit/>
          </a:bodyPr>
          <a:lstStyle/>
          <a:p>
            <a:pPr algn="ctr">
              <a:lnSpc>
                <a:spcPts val="4678"/>
              </a:lnSpc>
              <a:spcBef>
                <a:spcPct val="0"/>
              </a:spcBef>
            </a:pPr>
            <a:r>
              <a:rPr lang="en-US" sz="3342" spc="-66">
                <a:solidFill>
                  <a:srgbClr val="010101"/>
                </a:solidFill>
                <a:latin typeface="Montserrat Light Bold"/>
                <a:ea typeface="Montserrat Light Bold"/>
                <a:cs typeface="Montserrat Light Bold"/>
                <a:sym typeface="Montserrat Light Bold"/>
              </a:rPr>
              <a:t>Image Size</a:t>
            </a:r>
          </a:p>
        </p:txBody>
      </p:sp>
      <p:sp>
        <p:nvSpPr>
          <p:cNvPr id="51" name="TextBox 51"/>
          <p:cNvSpPr txBox="1"/>
          <p:nvPr/>
        </p:nvSpPr>
        <p:spPr>
          <a:xfrm>
            <a:off x="11111533" y="9250715"/>
            <a:ext cx="3979492" cy="363903"/>
          </a:xfrm>
          <a:prstGeom prst="rect">
            <a:avLst/>
          </a:prstGeom>
        </p:spPr>
        <p:txBody>
          <a:bodyPr lIns="0" tIns="0" rIns="0" bIns="0" rtlCol="0" anchor="t">
            <a:spAutoFit/>
          </a:bodyPr>
          <a:lstStyle/>
          <a:p>
            <a:pPr algn="ctr">
              <a:lnSpc>
                <a:spcPts val="3021"/>
              </a:lnSpc>
              <a:spcBef>
                <a:spcPct val="0"/>
              </a:spcBef>
            </a:pPr>
            <a:r>
              <a:rPr lang="en-US" sz="2157">
                <a:solidFill>
                  <a:srgbClr val="010101"/>
                </a:solidFill>
                <a:latin typeface="Montserrat Light"/>
                <a:ea typeface="Montserrat Light"/>
                <a:cs typeface="Montserrat Light"/>
                <a:sym typeface="Montserrat Light"/>
              </a:rPr>
              <a:t>28x28 pixels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2085550" y="-131220"/>
            <a:ext cx="9534019" cy="1112295"/>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5013836" y="1028700"/>
            <a:ext cx="19354610" cy="2258023"/>
            <a:chOff x="0" y="0"/>
            <a:chExt cx="1876002" cy="218865"/>
          </a:xfrm>
        </p:grpSpPr>
        <p:sp>
          <p:nvSpPr>
            <p:cNvPr id="7" name="Freeform 7"/>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8" name="TextBox 8"/>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9" name="TextBox 9"/>
          <p:cNvSpPr txBox="1"/>
          <p:nvPr/>
        </p:nvSpPr>
        <p:spPr>
          <a:xfrm>
            <a:off x="439130" y="1674764"/>
            <a:ext cx="9920978" cy="861120"/>
          </a:xfrm>
          <a:prstGeom prst="rect">
            <a:avLst/>
          </a:prstGeom>
        </p:spPr>
        <p:txBody>
          <a:bodyPr lIns="0" tIns="0" rIns="0" bIns="0" rtlCol="0" anchor="t">
            <a:spAutoFit/>
          </a:bodyPr>
          <a:lstStyle/>
          <a:p>
            <a:pPr marL="0" lvl="0" indent="0" algn="ctr">
              <a:lnSpc>
                <a:spcPts val="6901"/>
              </a:lnSpc>
              <a:spcBef>
                <a:spcPct val="0"/>
              </a:spcBef>
            </a:pPr>
            <a:r>
              <a:rPr lang="en-US" sz="5001" spc="40">
                <a:solidFill>
                  <a:srgbClr val="FFFFFF"/>
                </a:solidFill>
                <a:latin typeface="Archivo Black"/>
                <a:ea typeface="Archivo Black"/>
                <a:cs typeface="Archivo Black"/>
                <a:sym typeface="Archivo Black"/>
              </a:rPr>
              <a:t>DATA PREPROCESSING </a:t>
            </a:r>
          </a:p>
        </p:txBody>
      </p:sp>
      <p:grpSp>
        <p:nvGrpSpPr>
          <p:cNvPr id="10" name="Group 10"/>
          <p:cNvGrpSpPr/>
          <p:nvPr/>
        </p:nvGrpSpPr>
        <p:grpSpPr>
          <a:xfrm>
            <a:off x="916860" y="3148979"/>
            <a:ext cx="5689104" cy="275488"/>
            <a:chOff x="0" y="0"/>
            <a:chExt cx="4519796" cy="218865"/>
          </a:xfrm>
        </p:grpSpPr>
        <p:sp>
          <p:nvSpPr>
            <p:cNvPr id="11" name="Freeform 11"/>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12" name="TextBox 12"/>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3" name="AutoShape 13"/>
          <p:cNvSpPr/>
          <p:nvPr/>
        </p:nvSpPr>
        <p:spPr>
          <a:xfrm>
            <a:off x="-715490" y="962025"/>
            <a:ext cx="12921291" cy="0"/>
          </a:xfrm>
          <a:prstGeom prst="line">
            <a:avLst/>
          </a:prstGeom>
          <a:ln w="38100" cap="flat">
            <a:solidFill>
              <a:srgbClr val="000000"/>
            </a:solidFill>
            <a:prstDash val="solid"/>
            <a:headEnd type="none" w="sm" len="sm"/>
            <a:tailEnd type="none" w="sm" len="sm"/>
          </a:ln>
        </p:spPr>
      </p:sp>
      <p:grpSp>
        <p:nvGrpSpPr>
          <p:cNvPr id="14" name="Group 14"/>
          <p:cNvGrpSpPr/>
          <p:nvPr/>
        </p:nvGrpSpPr>
        <p:grpSpPr>
          <a:xfrm>
            <a:off x="5862473" y="4205302"/>
            <a:ext cx="5906985" cy="5909331"/>
            <a:chOff x="0" y="0"/>
            <a:chExt cx="7875980" cy="7879108"/>
          </a:xfrm>
        </p:grpSpPr>
        <p:grpSp>
          <p:nvGrpSpPr>
            <p:cNvPr id="15" name="Group 15"/>
            <p:cNvGrpSpPr/>
            <p:nvPr/>
          </p:nvGrpSpPr>
          <p:grpSpPr>
            <a:xfrm>
              <a:off x="3456526" y="0"/>
              <a:ext cx="4419455" cy="4419455"/>
              <a:chOff x="0" y="0"/>
              <a:chExt cx="4872604" cy="4872604"/>
            </a:xfrm>
          </p:grpSpPr>
          <p:sp>
            <p:nvSpPr>
              <p:cNvPr id="16" name="Freeform 16"/>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7" name="Group 17"/>
            <p:cNvGrpSpPr/>
            <p:nvPr/>
          </p:nvGrpSpPr>
          <p:grpSpPr>
            <a:xfrm>
              <a:off x="0" y="31224"/>
              <a:ext cx="4419455" cy="4435171"/>
              <a:chOff x="0" y="0"/>
              <a:chExt cx="4872604" cy="4889931"/>
            </a:xfrm>
          </p:grpSpPr>
          <p:sp>
            <p:nvSpPr>
              <p:cNvPr id="18" name="Freeform 18"/>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9" name="Group 19"/>
            <p:cNvGrpSpPr/>
            <p:nvPr/>
          </p:nvGrpSpPr>
          <p:grpSpPr>
            <a:xfrm>
              <a:off x="3423334" y="3458344"/>
              <a:ext cx="4419455" cy="4420764"/>
              <a:chOff x="0" y="0"/>
              <a:chExt cx="4872604" cy="4874047"/>
            </a:xfrm>
          </p:grpSpPr>
          <p:sp>
            <p:nvSpPr>
              <p:cNvPr id="20" name="Freeform 20"/>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21" name="Group 21"/>
            <p:cNvGrpSpPr/>
            <p:nvPr/>
          </p:nvGrpSpPr>
          <p:grpSpPr>
            <a:xfrm>
              <a:off x="1196119" y="1165299"/>
              <a:ext cx="2027217" cy="202721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3" name="TextBox 2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4" name="Group 24"/>
            <p:cNvGrpSpPr/>
            <p:nvPr/>
          </p:nvGrpSpPr>
          <p:grpSpPr>
            <a:xfrm>
              <a:off x="4651269" y="4667967"/>
              <a:ext cx="2029967" cy="202996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6" name="TextBox 26"/>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7" name="Group 27"/>
            <p:cNvGrpSpPr/>
            <p:nvPr/>
          </p:nvGrpSpPr>
          <p:grpSpPr>
            <a:xfrm>
              <a:off x="4621825" y="1165299"/>
              <a:ext cx="2088856" cy="2088856"/>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9" name="TextBox 2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30" name="Freeform 30"/>
            <p:cNvSpPr/>
            <p:nvPr/>
          </p:nvSpPr>
          <p:spPr>
            <a:xfrm>
              <a:off x="1538892" y="1538564"/>
              <a:ext cx="1341671" cy="1280686"/>
            </a:xfrm>
            <a:custGeom>
              <a:avLst/>
              <a:gdLst/>
              <a:ahLst/>
              <a:cxnLst/>
              <a:rect l="l" t="t" r="r" b="b"/>
              <a:pathLst>
                <a:path w="1341671" h="1280686">
                  <a:moveTo>
                    <a:pt x="0" y="0"/>
                  </a:moveTo>
                  <a:lnTo>
                    <a:pt x="1341671" y="0"/>
                  </a:lnTo>
                  <a:lnTo>
                    <a:pt x="1341671" y="1280687"/>
                  </a:lnTo>
                  <a:lnTo>
                    <a:pt x="0" y="12806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Freeform 31"/>
            <p:cNvSpPr/>
            <p:nvPr/>
          </p:nvSpPr>
          <p:spPr>
            <a:xfrm>
              <a:off x="5064313" y="1549914"/>
              <a:ext cx="1203880" cy="1221650"/>
            </a:xfrm>
            <a:custGeom>
              <a:avLst/>
              <a:gdLst/>
              <a:ahLst/>
              <a:cxnLst/>
              <a:rect l="l" t="t" r="r" b="b"/>
              <a:pathLst>
                <a:path w="1203880" h="1221650">
                  <a:moveTo>
                    <a:pt x="0" y="0"/>
                  </a:moveTo>
                  <a:lnTo>
                    <a:pt x="1203880" y="0"/>
                  </a:lnTo>
                  <a:lnTo>
                    <a:pt x="1203880" y="1221650"/>
                  </a:lnTo>
                  <a:lnTo>
                    <a:pt x="0" y="12216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32"/>
            <p:cNvSpPr/>
            <p:nvPr/>
          </p:nvSpPr>
          <p:spPr>
            <a:xfrm>
              <a:off x="5064313" y="5052354"/>
              <a:ext cx="1203880" cy="1203880"/>
            </a:xfrm>
            <a:custGeom>
              <a:avLst/>
              <a:gdLst/>
              <a:ahLst/>
              <a:cxnLst/>
              <a:rect l="l" t="t" r="r" b="b"/>
              <a:pathLst>
                <a:path w="1203880" h="1203880">
                  <a:moveTo>
                    <a:pt x="0" y="0"/>
                  </a:moveTo>
                  <a:lnTo>
                    <a:pt x="1203880" y="0"/>
                  </a:lnTo>
                  <a:lnTo>
                    <a:pt x="1203880" y="1203880"/>
                  </a:lnTo>
                  <a:lnTo>
                    <a:pt x="0" y="12038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33" name="TextBox 33"/>
          <p:cNvSpPr txBox="1"/>
          <p:nvPr/>
        </p:nvSpPr>
        <p:spPr>
          <a:xfrm>
            <a:off x="12083784" y="7513950"/>
            <a:ext cx="5809611" cy="626116"/>
          </a:xfrm>
          <a:prstGeom prst="rect">
            <a:avLst/>
          </a:prstGeom>
        </p:spPr>
        <p:txBody>
          <a:bodyPr lIns="0" tIns="0" rIns="0" bIns="0" rtlCol="0" anchor="t">
            <a:spAutoFit/>
          </a:bodyPr>
          <a:lstStyle/>
          <a:p>
            <a:pPr marL="0" lvl="0" indent="0" algn="l">
              <a:lnSpc>
                <a:spcPts val="5037"/>
              </a:lnSpc>
              <a:spcBef>
                <a:spcPct val="0"/>
              </a:spcBef>
            </a:pPr>
            <a:r>
              <a:rPr lang="en-US" sz="3650" spc="357">
                <a:solidFill>
                  <a:srgbClr val="010101"/>
                </a:solidFill>
                <a:latin typeface="Montserrat Light Bold Italics"/>
                <a:ea typeface="Montserrat Light Bold Italics"/>
                <a:cs typeface="Montserrat Light Bold Italics"/>
                <a:sym typeface="Montserrat Light Bold Italics"/>
              </a:rPr>
              <a:t>One hot encoding </a:t>
            </a:r>
          </a:p>
        </p:txBody>
      </p:sp>
      <p:sp>
        <p:nvSpPr>
          <p:cNvPr id="34" name="TextBox 34"/>
          <p:cNvSpPr txBox="1"/>
          <p:nvPr/>
        </p:nvSpPr>
        <p:spPr>
          <a:xfrm>
            <a:off x="2579010" y="5953592"/>
            <a:ext cx="4026954" cy="626116"/>
          </a:xfrm>
          <a:prstGeom prst="rect">
            <a:avLst/>
          </a:prstGeom>
        </p:spPr>
        <p:txBody>
          <a:bodyPr lIns="0" tIns="0" rIns="0" bIns="0" rtlCol="0" anchor="t">
            <a:spAutoFit/>
          </a:bodyPr>
          <a:lstStyle/>
          <a:p>
            <a:pPr marL="0" lvl="0" indent="0" algn="l">
              <a:lnSpc>
                <a:spcPts val="5037"/>
              </a:lnSpc>
              <a:spcBef>
                <a:spcPct val="0"/>
              </a:spcBef>
            </a:pPr>
            <a:r>
              <a:rPr lang="en-US" sz="3650" spc="357">
                <a:solidFill>
                  <a:srgbClr val="010101"/>
                </a:solidFill>
                <a:latin typeface="Montserrat Light Bold Italics"/>
                <a:ea typeface="Montserrat Light Bold Italics"/>
                <a:cs typeface="Montserrat Light Bold Italics"/>
                <a:sym typeface="Montserrat Light Bold Italics"/>
              </a:rPr>
              <a:t>Reshaping </a:t>
            </a:r>
          </a:p>
        </p:txBody>
      </p:sp>
      <p:sp>
        <p:nvSpPr>
          <p:cNvPr id="35" name="TextBox 35"/>
          <p:cNvSpPr txBox="1"/>
          <p:nvPr/>
        </p:nvSpPr>
        <p:spPr>
          <a:xfrm>
            <a:off x="348697" y="6838754"/>
            <a:ext cx="5199451" cy="1995558"/>
          </a:xfrm>
          <a:prstGeom prst="rect">
            <a:avLst/>
          </a:prstGeom>
        </p:spPr>
        <p:txBody>
          <a:bodyPr lIns="0" tIns="0" rIns="0" bIns="0" rtlCol="0" anchor="t">
            <a:spAutoFit/>
          </a:bodyPr>
          <a:lstStyle/>
          <a:p>
            <a:pPr algn="r">
              <a:lnSpc>
                <a:spcPts val="3151"/>
              </a:lnSpc>
            </a:pPr>
            <a:r>
              <a:rPr lang="en-US" sz="2283" spc="223">
                <a:solidFill>
                  <a:srgbClr val="010101"/>
                </a:solidFill>
                <a:latin typeface="Montserrat Light"/>
                <a:ea typeface="Montserrat Light"/>
                <a:cs typeface="Montserrat Light"/>
                <a:sym typeface="Montserrat Light"/>
              </a:rPr>
              <a:t>For MLP, images flattened into 784-dimensional vectors; for CNNs, images reshaped to 28x28x1 arrays.</a:t>
            </a:r>
          </a:p>
          <a:p>
            <a:pPr marL="0" lvl="0" indent="0" algn="r">
              <a:lnSpc>
                <a:spcPts val="3151"/>
              </a:lnSpc>
              <a:spcBef>
                <a:spcPct val="0"/>
              </a:spcBef>
            </a:pPr>
            <a:endParaRPr lang="en-US" sz="2283" spc="223">
              <a:solidFill>
                <a:srgbClr val="010101"/>
              </a:solidFill>
              <a:latin typeface="Montserrat Light"/>
              <a:ea typeface="Montserrat Light"/>
              <a:cs typeface="Montserrat Light"/>
              <a:sym typeface="Montserrat Light"/>
            </a:endParaRPr>
          </a:p>
        </p:txBody>
      </p:sp>
      <p:sp>
        <p:nvSpPr>
          <p:cNvPr id="36" name="TextBox 36"/>
          <p:cNvSpPr txBox="1"/>
          <p:nvPr/>
        </p:nvSpPr>
        <p:spPr>
          <a:xfrm>
            <a:off x="12085550" y="4307244"/>
            <a:ext cx="5809611" cy="626116"/>
          </a:xfrm>
          <a:prstGeom prst="rect">
            <a:avLst/>
          </a:prstGeom>
        </p:spPr>
        <p:txBody>
          <a:bodyPr lIns="0" tIns="0" rIns="0" bIns="0" rtlCol="0" anchor="t">
            <a:spAutoFit/>
          </a:bodyPr>
          <a:lstStyle/>
          <a:p>
            <a:pPr marL="0" lvl="0" indent="0" algn="l">
              <a:lnSpc>
                <a:spcPts val="5037"/>
              </a:lnSpc>
              <a:spcBef>
                <a:spcPct val="0"/>
              </a:spcBef>
            </a:pPr>
            <a:r>
              <a:rPr lang="en-US" sz="3650" spc="357">
                <a:solidFill>
                  <a:srgbClr val="010101"/>
                </a:solidFill>
                <a:latin typeface="Montserrat Light Bold Italics"/>
                <a:ea typeface="Montserrat Light Bold Italics"/>
                <a:cs typeface="Montserrat Light Bold Italics"/>
                <a:sym typeface="Montserrat Light Bold Italics"/>
              </a:rPr>
              <a:t>Normalisation </a:t>
            </a:r>
          </a:p>
        </p:txBody>
      </p:sp>
      <p:sp>
        <p:nvSpPr>
          <p:cNvPr id="37" name="TextBox 37"/>
          <p:cNvSpPr txBox="1"/>
          <p:nvPr/>
        </p:nvSpPr>
        <p:spPr>
          <a:xfrm>
            <a:off x="12205801" y="5095875"/>
            <a:ext cx="3531730" cy="776531"/>
          </a:xfrm>
          <a:prstGeom prst="rect">
            <a:avLst/>
          </a:prstGeom>
        </p:spPr>
        <p:txBody>
          <a:bodyPr lIns="0" tIns="0" rIns="0" bIns="0" rtlCol="0" anchor="t">
            <a:spAutoFit/>
          </a:bodyPr>
          <a:lstStyle/>
          <a:p>
            <a:pPr marL="0" lvl="0" indent="0" algn="l">
              <a:lnSpc>
                <a:spcPts val="3146"/>
              </a:lnSpc>
              <a:spcBef>
                <a:spcPct val="0"/>
              </a:spcBef>
            </a:pPr>
            <a:r>
              <a:rPr lang="en-US" sz="2279" spc="223">
                <a:solidFill>
                  <a:srgbClr val="010101"/>
                </a:solidFill>
                <a:latin typeface="Montserrat Light"/>
                <a:ea typeface="Montserrat Light"/>
                <a:cs typeface="Montserrat Light"/>
                <a:sym typeface="Montserrat Light"/>
              </a:rPr>
              <a:t>Pixel values scaled to [0, 1].</a:t>
            </a:r>
          </a:p>
        </p:txBody>
      </p:sp>
      <p:sp>
        <p:nvSpPr>
          <p:cNvPr id="38" name="TextBox 38"/>
          <p:cNvSpPr txBox="1"/>
          <p:nvPr/>
        </p:nvSpPr>
        <p:spPr>
          <a:xfrm>
            <a:off x="12085550" y="8278578"/>
            <a:ext cx="3779862" cy="1167044"/>
          </a:xfrm>
          <a:prstGeom prst="rect">
            <a:avLst/>
          </a:prstGeom>
        </p:spPr>
        <p:txBody>
          <a:bodyPr lIns="0" tIns="0" rIns="0" bIns="0" rtlCol="0" anchor="t">
            <a:spAutoFit/>
          </a:bodyPr>
          <a:lstStyle/>
          <a:p>
            <a:pPr marL="0" lvl="0" indent="0" algn="l">
              <a:lnSpc>
                <a:spcPts val="3146"/>
              </a:lnSpc>
              <a:spcBef>
                <a:spcPct val="0"/>
              </a:spcBef>
            </a:pPr>
            <a:r>
              <a:rPr lang="en-US" sz="2279" spc="223">
                <a:solidFill>
                  <a:srgbClr val="010101"/>
                </a:solidFill>
                <a:latin typeface="Montserrat Light"/>
                <a:ea typeface="Montserrat Light"/>
                <a:cs typeface="Montserrat Light"/>
                <a:sym typeface="Montserrat Light"/>
              </a:rPr>
              <a:t>Labels converted into one-hot encoded vectors.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6455727" y="7409549"/>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0262700" y="5465559"/>
            <a:ext cx="3189627" cy="8936241"/>
            <a:chOff x="0" y="0"/>
            <a:chExt cx="840066" cy="2353578"/>
          </a:xfrm>
        </p:grpSpPr>
        <p:sp>
          <p:nvSpPr>
            <p:cNvPr id="7" name="Freeform 7"/>
            <p:cNvSpPr/>
            <p:nvPr/>
          </p:nvSpPr>
          <p:spPr>
            <a:xfrm>
              <a:off x="0" y="0"/>
              <a:ext cx="840066" cy="2353578"/>
            </a:xfrm>
            <a:custGeom>
              <a:avLst/>
              <a:gdLst/>
              <a:ahLst/>
              <a:cxnLst/>
              <a:rect l="l" t="t" r="r" b="b"/>
              <a:pathLst>
                <a:path w="840066" h="2353578">
                  <a:moveTo>
                    <a:pt x="60680" y="0"/>
                  </a:moveTo>
                  <a:lnTo>
                    <a:pt x="779386" y="0"/>
                  </a:lnTo>
                  <a:cubicBezTo>
                    <a:pt x="795479" y="0"/>
                    <a:pt x="810914" y="6393"/>
                    <a:pt x="822294" y="17773"/>
                  </a:cubicBezTo>
                  <a:cubicBezTo>
                    <a:pt x="833673" y="29153"/>
                    <a:pt x="840066" y="44587"/>
                    <a:pt x="840066" y="60680"/>
                  </a:cubicBezTo>
                  <a:lnTo>
                    <a:pt x="840066" y="2292897"/>
                  </a:lnTo>
                  <a:cubicBezTo>
                    <a:pt x="840066" y="2326410"/>
                    <a:pt x="812899" y="2353578"/>
                    <a:pt x="779386" y="2353578"/>
                  </a:cubicBezTo>
                  <a:lnTo>
                    <a:pt x="60680" y="2353578"/>
                  </a:lnTo>
                  <a:cubicBezTo>
                    <a:pt x="27168" y="2353578"/>
                    <a:pt x="0" y="2326410"/>
                    <a:pt x="0" y="2292897"/>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8" name="TextBox 8"/>
            <p:cNvSpPr txBox="1"/>
            <p:nvPr/>
          </p:nvSpPr>
          <p:spPr>
            <a:xfrm>
              <a:off x="0" y="-19050"/>
              <a:ext cx="840066" cy="2372628"/>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4069673" y="4761565"/>
            <a:ext cx="3189627" cy="8229600"/>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646045" y="1988135"/>
            <a:ext cx="8616655" cy="3155365"/>
            <a:chOff x="0" y="0"/>
            <a:chExt cx="2269407" cy="831043"/>
          </a:xfrm>
        </p:grpSpPr>
        <p:sp>
          <p:nvSpPr>
            <p:cNvPr id="13" name="Freeform 13"/>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id="14" name="TextBox 14"/>
            <p:cNvSpPr txBox="1"/>
            <p:nvPr/>
          </p:nvSpPr>
          <p:spPr>
            <a:xfrm>
              <a:off x="0" y="-19050"/>
              <a:ext cx="2269407" cy="850093"/>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2108006" y="3093881"/>
            <a:ext cx="7692734" cy="848623"/>
          </a:xfrm>
          <a:prstGeom prst="rect">
            <a:avLst/>
          </a:prstGeom>
        </p:spPr>
        <p:txBody>
          <a:bodyPr lIns="0" tIns="0" rIns="0" bIns="0" rtlCol="0" anchor="t">
            <a:spAutoFit/>
          </a:bodyPr>
          <a:lstStyle/>
          <a:p>
            <a:pPr marL="0" lvl="0" indent="0" algn="ctr">
              <a:lnSpc>
                <a:spcPts val="6845"/>
              </a:lnSpc>
              <a:spcBef>
                <a:spcPct val="0"/>
              </a:spcBef>
            </a:pPr>
            <a:r>
              <a:rPr lang="en-US" sz="4960" spc="173" dirty="0">
                <a:solidFill>
                  <a:srgbClr val="010101"/>
                </a:solidFill>
                <a:latin typeface="Archivo Black"/>
                <a:ea typeface="Archivo Black"/>
                <a:cs typeface="Archivo Black"/>
                <a:sym typeface="Archivo Black"/>
              </a:rPr>
              <a:t>MLP</a:t>
            </a:r>
          </a:p>
        </p:txBody>
      </p:sp>
      <p:sp>
        <p:nvSpPr>
          <p:cNvPr id="16" name="Freeform 16"/>
          <p:cNvSpPr/>
          <p:nvPr/>
        </p:nvSpPr>
        <p:spPr>
          <a:xfrm>
            <a:off x="7456367" y="8212716"/>
            <a:ext cx="1105276" cy="1327297"/>
          </a:xfrm>
          <a:custGeom>
            <a:avLst/>
            <a:gdLst/>
            <a:ahLst/>
            <a:cxnLst/>
            <a:rect l="l" t="t" r="r" b="b"/>
            <a:pathLst>
              <a:path w="1105276" h="1327297">
                <a:moveTo>
                  <a:pt x="0" y="0"/>
                </a:moveTo>
                <a:lnTo>
                  <a:pt x="1105276" y="0"/>
                </a:lnTo>
                <a:lnTo>
                  <a:pt x="1105276" y="1327297"/>
                </a:lnTo>
                <a:lnTo>
                  <a:pt x="0" y="13272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6613767" y="7703045"/>
            <a:ext cx="2810608" cy="360159"/>
          </a:xfrm>
          <a:prstGeom prst="rect">
            <a:avLst/>
          </a:prstGeom>
        </p:spPr>
        <p:txBody>
          <a:bodyPr lIns="0" tIns="0" rIns="0" bIns="0" rtlCol="0" anchor="t">
            <a:spAutoFit/>
          </a:bodyPr>
          <a:lstStyle/>
          <a:p>
            <a:pPr algn="ctr">
              <a:lnSpc>
                <a:spcPts val="2980"/>
              </a:lnSpc>
            </a:pPr>
            <a:r>
              <a:rPr lang="en-US" sz="2159" spc="30">
                <a:solidFill>
                  <a:srgbClr val="040506"/>
                </a:solidFill>
                <a:latin typeface="Montserrat Classic"/>
                <a:ea typeface="Montserrat Classic"/>
                <a:cs typeface="Montserrat Classic"/>
                <a:sym typeface="Montserrat Classic"/>
              </a:rPr>
              <a:t>Parameters</a:t>
            </a:r>
          </a:p>
        </p:txBody>
      </p:sp>
      <p:sp>
        <p:nvSpPr>
          <p:cNvPr id="18" name="TextBox 18"/>
          <p:cNvSpPr txBox="1"/>
          <p:nvPr/>
        </p:nvSpPr>
        <p:spPr>
          <a:xfrm>
            <a:off x="10542800" y="5707595"/>
            <a:ext cx="2629427" cy="360159"/>
          </a:xfrm>
          <a:prstGeom prst="rect">
            <a:avLst/>
          </a:prstGeom>
        </p:spPr>
        <p:txBody>
          <a:bodyPr lIns="0" tIns="0" rIns="0" bIns="0" rtlCol="0" anchor="t">
            <a:spAutoFit/>
          </a:bodyPr>
          <a:lstStyle/>
          <a:p>
            <a:pPr marL="0" lvl="0" indent="0" algn="ctr">
              <a:lnSpc>
                <a:spcPts val="2980"/>
              </a:lnSpc>
              <a:spcBef>
                <a:spcPct val="0"/>
              </a:spcBef>
            </a:pPr>
            <a:r>
              <a:rPr lang="en-US" sz="2159" spc="30">
                <a:solidFill>
                  <a:srgbClr val="040506"/>
                </a:solidFill>
                <a:latin typeface="Montserrat Classic"/>
                <a:ea typeface="Montserrat Classic"/>
                <a:cs typeface="Montserrat Classic"/>
                <a:sym typeface="Montserrat Classic"/>
              </a:rPr>
              <a:t>Traning </a:t>
            </a:r>
          </a:p>
        </p:txBody>
      </p:sp>
      <p:sp>
        <p:nvSpPr>
          <p:cNvPr id="19" name="TextBox 19"/>
          <p:cNvSpPr txBox="1"/>
          <p:nvPr/>
        </p:nvSpPr>
        <p:spPr>
          <a:xfrm>
            <a:off x="14349773" y="5105400"/>
            <a:ext cx="2629427" cy="360159"/>
          </a:xfrm>
          <a:prstGeom prst="rect">
            <a:avLst/>
          </a:prstGeom>
        </p:spPr>
        <p:txBody>
          <a:bodyPr lIns="0" tIns="0" rIns="0" bIns="0" rtlCol="0" anchor="t">
            <a:spAutoFit/>
          </a:bodyPr>
          <a:lstStyle/>
          <a:p>
            <a:pPr marL="0" lvl="0" indent="0" algn="ctr">
              <a:lnSpc>
                <a:spcPts val="2980"/>
              </a:lnSpc>
              <a:spcBef>
                <a:spcPct val="0"/>
              </a:spcBef>
            </a:pPr>
            <a:r>
              <a:rPr lang="en-US" sz="2159" spc="30">
                <a:solidFill>
                  <a:srgbClr val="040506"/>
                </a:solidFill>
                <a:latin typeface="Montserrat Classic"/>
                <a:ea typeface="Montserrat Classic"/>
                <a:cs typeface="Montserrat Classic"/>
                <a:sym typeface="Montserrat Classic"/>
              </a:rPr>
              <a:t>Architecture </a:t>
            </a:r>
          </a:p>
        </p:txBody>
      </p:sp>
      <p:sp>
        <p:nvSpPr>
          <p:cNvPr id="20" name="Freeform 20"/>
          <p:cNvSpPr/>
          <p:nvPr/>
        </p:nvSpPr>
        <p:spPr>
          <a:xfrm>
            <a:off x="11281455" y="6118812"/>
            <a:ext cx="1152117" cy="1466816"/>
          </a:xfrm>
          <a:custGeom>
            <a:avLst/>
            <a:gdLst/>
            <a:ahLst/>
            <a:cxnLst/>
            <a:rect l="l" t="t" r="r" b="b"/>
            <a:pathLst>
              <a:path w="1152117" h="1466816">
                <a:moveTo>
                  <a:pt x="0" y="0"/>
                </a:moveTo>
                <a:lnTo>
                  <a:pt x="1152117" y="0"/>
                </a:lnTo>
                <a:lnTo>
                  <a:pt x="1152117" y="1466816"/>
                </a:lnTo>
                <a:lnTo>
                  <a:pt x="0" y="14668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5042209" y="5589296"/>
            <a:ext cx="1244554" cy="1262924"/>
          </a:xfrm>
          <a:custGeom>
            <a:avLst/>
            <a:gdLst/>
            <a:ahLst/>
            <a:cxnLst/>
            <a:rect l="l" t="t" r="r" b="b"/>
            <a:pathLst>
              <a:path w="1244554" h="1262924">
                <a:moveTo>
                  <a:pt x="0" y="0"/>
                </a:moveTo>
                <a:lnTo>
                  <a:pt x="1244554" y="0"/>
                </a:lnTo>
                <a:lnTo>
                  <a:pt x="1244554" y="1262924"/>
                </a:lnTo>
                <a:lnTo>
                  <a:pt x="0" y="126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TextBox 22"/>
          <p:cNvSpPr txBox="1"/>
          <p:nvPr/>
        </p:nvSpPr>
        <p:spPr>
          <a:xfrm>
            <a:off x="14136604" y="7404014"/>
            <a:ext cx="3044719" cy="2154436"/>
          </a:xfrm>
          <a:prstGeom prst="rect">
            <a:avLst/>
          </a:prstGeom>
        </p:spPr>
        <p:txBody>
          <a:bodyPr lIns="0" tIns="0" rIns="0" bIns="0" rtlCol="0" anchor="t">
            <a:spAutoFit/>
          </a:bodyPr>
          <a:lstStyle/>
          <a:p>
            <a:pPr marL="0" lvl="0" indent="0" algn="ctr">
              <a:lnSpc>
                <a:spcPts val="2423"/>
              </a:lnSpc>
              <a:spcBef>
                <a:spcPct val="0"/>
              </a:spcBef>
            </a:pPr>
            <a:r>
              <a:rPr lang="en-US" sz="2159" spc="30" dirty="0">
                <a:solidFill>
                  <a:srgbClr val="040506"/>
                </a:solidFill>
                <a:latin typeface="Montserrat Classic"/>
                <a:sym typeface="Montserrat Classic"/>
              </a:rPr>
              <a:t>A Multi-layer perceptron with two dense layers, each followed by a dropout layer, and a SoftMax output layer..</a:t>
            </a:r>
          </a:p>
        </p:txBody>
      </p:sp>
      <p:sp>
        <p:nvSpPr>
          <p:cNvPr id="23" name="TextBox 23"/>
          <p:cNvSpPr txBox="1"/>
          <p:nvPr/>
        </p:nvSpPr>
        <p:spPr>
          <a:xfrm>
            <a:off x="10542800" y="8029750"/>
            <a:ext cx="2629427" cy="1496435"/>
          </a:xfrm>
          <a:prstGeom prst="rect">
            <a:avLst/>
          </a:prstGeom>
        </p:spPr>
        <p:txBody>
          <a:bodyPr lIns="0" tIns="0" rIns="0" bIns="0" rtlCol="0" anchor="t">
            <a:spAutoFit/>
          </a:bodyPr>
          <a:lstStyle/>
          <a:p>
            <a:pPr marL="0" lvl="0" indent="0" algn="ctr">
              <a:lnSpc>
                <a:spcPts val="2980"/>
              </a:lnSpc>
              <a:spcBef>
                <a:spcPct val="0"/>
              </a:spcBef>
            </a:pPr>
            <a:r>
              <a:rPr lang="en-US" sz="2159" spc="30" dirty="0">
                <a:solidFill>
                  <a:srgbClr val="040506"/>
                </a:solidFill>
                <a:latin typeface="Montserrat Classic"/>
                <a:ea typeface="Montserrat Classic"/>
                <a:cs typeface="Montserrat Classic"/>
                <a:sym typeface="Montserrat Classic"/>
              </a:rPr>
              <a:t>Adam optimizer, sparse categorical cross-entropy loss, batch size of 128.</a:t>
            </a:r>
          </a:p>
        </p:txBody>
      </p:sp>
      <p:sp>
        <p:nvSpPr>
          <p:cNvPr id="24" name="TextBox 24"/>
          <p:cNvSpPr txBox="1"/>
          <p:nvPr/>
        </p:nvSpPr>
        <p:spPr>
          <a:xfrm>
            <a:off x="6613767" y="9776098"/>
            <a:ext cx="2810608" cy="360159"/>
          </a:xfrm>
          <a:prstGeom prst="rect">
            <a:avLst/>
          </a:prstGeom>
        </p:spPr>
        <p:txBody>
          <a:bodyPr lIns="0" tIns="0" rIns="0" bIns="0" rtlCol="0" anchor="t">
            <a:spAutoFit/>
          </a:bodyPr>
          <a:lstStyle/>
          <a:p>
            <a:pPr algn="ctr">
              <a:lnSpc>
                <a:spcPts val="2980"/>
              </a:lnSpc>
            </a:pPr>
            <a:r>
              <a:rPr lang="en-US" sz="2159" spc="30">
                <a:solidFill>
                  <a:srgbClr val="040506"/>
                </a:solidFill>
                <a:latin typeface="Montserrat Classic"/>
                <a:ea typeface="Montserrat Classic"/>
                <a:cs typeface="Montserrat Classic"/>
                <a:sym typeface="Montserrat Classic"/>
              </a:rPr>
              <a:t>669,706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TotalTime>
  <Words>908</Words>
  <Application>Microsoft Office PowerPoint</Application>
  <PresentationFormat>Custom</PresentationFormat>
  <Paragraphs>140</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Montserrat Light Bold</vt:lpstr>
      <vt:lpstr>Calibri</vt:lpstr>
      <vt:lpstr>Arial</vt:lpstr>
      <vt:lpstr>Archivo Black</vt:lpstr>
      <vt:lpstr>Montserrat Classic Bold</vt:lpstr>
      <vt:lpstr>Montserrat Light</vt:lpstr>
      <vt:lpstr>Montserrat Light Bold Italics</vt:lpstr>
      <vt:lpstr>Montserrat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Modern Professional Business Project Presentation</dc:title>
  <dc:creator>SAI KEERTHAN</dc:creator>
  <cp:lastModifiedBy>Chaithra M</cp:lastModifiedBy>
  <cp:revision>18</cp:revision>
  <dcterms:created xsi:type="dcterms:W3CDTF">2006-08-16T00:00:00Z</dcterms:created>
  <dcterms:modified xsi:type="dcterms:W3CDTF">2024-07-22T14:49:07Z</dcterms:modified>
  <dc:identifier>DAGKovNglV4</dc:identifier>
</cp:coreProperties>
</file>